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  <p:sldMasterId id="2147483675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8288000" cy="10287000"/>
  <p:notesSz cx="6858000" cy="9144000"/>
  <p:embeddedFontLs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elvetica Neue" panose="020B0604020202020204" charset="0"/>
      <p:regular r:id="rId34"/>
      <p:bold r:id="rId35"/>
      <p:italic r:id="rId36"/>
      <p:boldItalic r:id="rId37"/>
    </p:embeddedFont>
    <p:embeddedFont>
      <p:font typeface="Figtree" panose="020B0604020202020204" charset="0"/>
      <p:regular r:id="rId38"/>
      <p:bold r:id="rId39"/>
      <p:italic r:id="rId40"/>
      <p:boldItalic r:id="rId41"/>
    </p:embeddedFont>
    <p:embeddedFont>
      <p:font typeface="Montserrat Medium" panose="020B0604020202020204" charset="0"/>
      <p:regular r:id="rId42"/>
      <p:bold r:id="rId43"/>
      <p:italic r:id="rId44"/>
      <p:boldItalic r:id="rId45"/>
    </p:embeddedFont>
    <p:embeddedFont>
      <p:font typeface="Instrument Serif" panose="020B0604020202020204" charset="0"/>
      <p:regular r:id="rId46"/>
      <p:italic r:id="rId47"/>
    </p:embeddedFont>
    <p:embeddedFont>
      <p:font typeface="Figtree Medium" panose="020B0604020202020204" charset="0"/>
      <p:regular r:id="rId48"/>
      <p:bold r:id="rId49"/>
      <p:italic r:id="rId50"/>
      <p:boldItalic r:id="rId51"/>
    </p:embeddedFont>
    <p:embeddedFont>
      <p:font typeface="IBM Plex Mono Medium" panose="020B0604020202020204" charset="0"/>
      <p:regular r:id="rId52"/>
      <p:italic r:id="rId53"/>
    </p:embeddedFont>
    <p:embeddedFont>
      <p:font typeface="Figtree SemiBold" panose="020B0604020202020204" charset="0"/>
      <p:regular r:id="rId54"/>
      <p:bold r:id="rId55"/>
      <p:italic r:id="rId56"/>
      <p:boldItalic r:id="rId57"/>
    </p:embeddedFont>
    <p:embeddedFont>
      <p:font typeface="Inter Medium" panose="020B0604020202020204" charset="0"/>
      <p:regular r:id="rId58"/>
      <p: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747775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336572-17EC-4EDC-90E0-24FD1705A77D}">
  <a:tblStyle styleId="{14336572-17EC-4EDC-90E0-24FD1705A77D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3E5E8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58"/>
  </p:normalViewPr>
  <p:slideViewPr>
    <p:cSldViewPr snapToGrid="0">
      <p:cViewPr varScale="1">
        <p:scale>
          <a:sx n="74" d="100"/>
          <a:sy n="74" d="100"/>
        </p:scale>
        <p:origin x="330" y="7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10" Type="http://schemas.openxmlformats.org/officeDocument/2006/relationships/slide" Target="slides/slide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447" y="685800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8689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a7f008f5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a7f008f5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675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a7f008f59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a7f008f59d_0_205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04" name="Google Shape;304;g3a7f008f59d_0_205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10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4175068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90fabcfd8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90fabcfd89_2_0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16" name="Google Shape;316;g390fabcfd89_2_0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11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2706876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90fabcfd89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390fabcfd89_2_25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49" name="Google Shape;349;g390fabcfd89_2_25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12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168417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a749160caa_1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g3a749160caa_1_364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75" name="Google Shape;375;g3a749160caa_1_364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13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3185984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a7f008f59d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g3a7f008f59d_0_220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06" name="Google Shape;406;g3a7f008f59d_0_220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14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2235090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90fabcfd89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g390fabcfd89_4_0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19" name="Google Shape;419;g390fabcfd89_4_0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15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1769367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a7f008f59d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g3a7f008f59d_0_234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39" name="Google Shape;439;g3a7f008f59d_0_234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16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570757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90fabcfd89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g390fabcfd89_2_61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56" name="Google Shape;456;g390fabcfd89_2_61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17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3009892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90fabcfd89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g390fabcfd89_2_69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69" name="Google Shape;469;g390fabcfd89_2_69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18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4160360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a749160caa_1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a749160caa_1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314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90f623fe0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90f623fe0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750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a749160caa_1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a749160caa_1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9257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a749160caa_1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g3a749160caa_10_76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509" name="Google Shape;509;g3a749160caa_10_76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21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4188363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749160caa_1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a749160caa_1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42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90f623fe0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90f623fe0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778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90f623fe00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390f623fe00_2_67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21" name="Google Shape;221;g390f623fe00_2_67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5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400513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a7f008f59d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a7f008f59d_0_167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41" name="Google Shape;241;g3a7f008f59d_0_167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6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595957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90f623fe00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390f623fe00_2_50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60" name="Google Shape;260;g390f623fe00_2_50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7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781959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90fabcfd89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390fabcfd89_2_40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75" name="Google Shape;275;g390fabcfd89_2_40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8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1906941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a7f008f59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3a7f008f59d_0_189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91" name="Google Shape;291;g3a7f008f59d_0_189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9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428323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 Slide Beige" type="title">
  <p:cSld name="TITLE">
    <p:bg>
      <p:bgPr>
        <a:solidFill>
          <a:schemeClr val="accen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" title="SecondaryLogo-Desig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794530" y="114299"/>
            <a:ext cx="2136345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1">
  <p:cSld name="DEFAULT_1">
    <p:bg>
      <p:bgPr>
        <a:solidFill>
          <a:schemeClr val="accent4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17113568" y="9499701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600" tIns="167600" rIns="167600" bIns="1676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11" title="SecondaryLogo-Desig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794530" y="114299"/>
            <a:ext cx="2136345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1036">
          <p15:clr>
            <a:srgbClr val="D5D5D5"/>
          </p15:clr>
        </p15:guide>
        <p15:guide id="2" pos="484">
          <p15:clr>
            <a:srgbClr val="D5D5D5"/>
          </p15:clr>
        </p15:guide>
        <p15:guide id="3" orient="horz" pos="5983">
          <p15:clr>
            <a:srgbClr val="D5D5D5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ases 1">
  <p:cSld name="Phases 1">
    <p:bg>
      <p:bgPr>
        <a:solidFill>
          <a:schemeClr val="accen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2"/>
          <p:cNvSpPr txBox="1">
            <a:spLocks noGrp="1"/>
          </p:cNvSpPr>
          <p:nvPr>
            <p:ph type="title"/>
          </p:nvPr>
        </p:nvSpPr>
        <p:spPr>
          <a:xfrm>
            <a:off x="402755" y="591673"/>
            <a:ext cx="46689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Helvetica Neue"/>
              <a:buChar char="●"/>
              <a:defRPr sz="45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1"/>
          </p:nvPr>
        </p:nvSpPr>
        <p:spPr>
          <a:xfrm>
            <a:off x="402755" y="328101"/>
            <a:ext cx="38961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2"/>
          </p:nvPr>
        </p:nvSpPr>
        <p:spPr>
          <a:xfrm>
            <a:off x="7284302" y="375416"/>
            <a:ext cx="10597500" cy="1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4" name="Google Shape;34;p12"/>
          <p:cNvSpPr>
            <a:spLocks noGrp="1"/>
          </p:cNvSpPr>
          <p:nvPr>
            <p:ph type="body" idx="3"/>
          </p:nvPr>
        </p:nvSpPr>
        <p:spPr>
          <a:xfrm>
            <a:off x="397979" y="5714792"/>
            <a:ext cx="4191000" cy="4175100"/>
          </a:xfrm>
          <a:prstGeom prst="roundRect">
            <a:avLst>
              <a:gd name="adj" fmla="val 4515"/>
            </a:avLst>
          </a:prstGeom>
          <a:solidFill>
            <a:srgbClr val="FFFFFF"/>
          </a:solidFill>
          <a:ln w="9525" cap="flat" cmpd="sng">
            <a:solidFill>
              <a:srgbClr val="9292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>
            <a:spLocks noGrp="1"/>
          </p:cNvSpPr>
          <p:nvPr>
            <p:ph type="body" idx="4"/>
          </p:nvPr>
        </p:nvSpPr>
        <p:spPr>
          <a:xfrm>
            <a:off x="9262712" y="5714792"/>
            <a:ext cx="4191000" cy="4175100"/>
          </a:xfrm>
          <a:prstGeom prst="roundRect">
            <a:avLst>
              <a:gd name="adj" fmla="val 4515"/>
            </a:avLst>
          </a:prstGeom>
          <a:solidFill>
            <a:srgbClr val="FFFFFF"/>
          </a:solidFill>
          <a:ln w="9525" cap="flat" cmpd="sng">
            <a:solidFill>
              <a:srgbClr val="9292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>
            <a:spLocks noGrp="1"/>
          </p:cNvSpPr>
          <p:nvPr>
            <p:ph type="body" idx="5"/>
          </p:nvPr>
        </p:nvSpPr>
        <p:spPr>
          <a:xfrm>
            <a:off x="13695079" y="5714792"/>
            <a:ext cx="4191000" cy="4175100"/>
          </a:xfrm>
          <a:prstGeom prst="roundRect">
            <a:avLst>
              <a:gd name="adj" fmla="val 4515"/>
            </a:avLst>
          </a:prstGeom>
          <a:solidFill>
            <a:srgbClr val="FFFFFF"/>
          </a:solidFill>
          <a:ln w="9525" cap="flat" cmpd="sng">
            <a:solidFill>
              <a:srgbClr val="9292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>
            <a:spLocks noGrp="1"/>
          </p:cNvSpPr>
          <p:nvPr>
            <p:ph type="body" idx="6"/>
          </p:nvPr>
        </p:nvSpPr>
        <p:spPr>
          <a:xfrm>
            <a:off x="4830346" y="5714792"/>
            <a:ext cx="4191000" cy="4175100"/>
          </a:xfrm>
          <a:prstGeom prst="roundRect">
            <a:avLst>
              <a:gd name="adj" fmla="val 4515"/>
            </a:avLst>
          </a:prstGeom>
          <a:gradFill>
            <a:gsLst>
              <a:gs pos="0">
                <a:srgbClr val="91969C"/>
              </a:gs>
              <a:gs pos="2760">
                <a:srgbClr val="91969C"/>
              </a:gs>
              <a:gs pos="99680">
                <a:srgbClr val="6F7278"/>
              </a:gs>
              <a:gs pos="100000">
                <a:srgbClr val="6F7278"/>
              </a:gs>
            </a:gsLst>
            <a:lin ang="16200038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38" name="Google Shape;38;p12"/>
          <p:cNvCxnSpPr/>
          <p:nvPr/>
        </p:nvCxnSpPr>
        <p:spPr>
          <a:xfrm>
            <a:off x="457200" y="685800"/>
            <a:ext cx="17373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" name="Google Shape;39;p12" title="sword-logo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30062" y="154975"/>
            <a:ext cx="401476" cy="40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ases 3">
  <p:cSld name="Phases 3">
    <p:bg>
      <p:bgPr>
        <a:solidFill>
          <a:schemeClr val="accen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402755" y="591673"/>
            <a:ext cx="46689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Helvetica Neue"/>
              <a:buChar char="●"/>
              <a:defRPr sz="45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402755" y="328101"/>
            <a:ext cx="38961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7284302" y="375416"/>
            <a:ext cx="10597500" cy="1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4" name="Google Shape;44;p13"/>
          <p:cNvSpPr>
            <a:spLocks noGrp="1"/>
          </p:cNvSpPr>
          <p:nvPr>
            <p:ph type="body" idx="3"/>
          </p:nvPr>
        </p:nvSpPr>
        <p:spPr>
          <a:xfrm>
            <a:off x="402755" y="5064605"/>
            <a:ext cx="5664600" cy="71010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>
            <a:spLocks noGrp="1"/>
          </p:cNvSpPr>
          <p:nvPr>
            <p:ph type="body" idx="4"/>
          </p:nvPr>
        </p:nvSpPr>
        <p:spPr>
          <a:xfrm>
            <a:off x="6100562" y="5064605"/>
            <a:ext cx="1525800" cy="71010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>
            <a:spLocks noGrp="1"/>
          </p:cNvSpPr>
          <p:nvPr>
            <p:ph type="body" idx="5"/>
          </p:nvPr>
        </p:nvSpPr>
        <p:spPr>
          <a:xfrm>
            <a:off x="7661137" y="5064605"/>
            <a:ext cx="1525800" cy="71010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>
            <a:spLocks noGrp="1"/>
          </p:cNvSpPr>
          <p:nvPr>
            <p:ph type="body" idx="6"/>
          </p:nvPr>
        </p:nvSpPr>
        <p:spPr>
          <a:xfrm>
            <a:off x="9221710" y="5064605"/>
            <a:ext cx="4208700" cy="71010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>
            <a:spLocks noGrp="1"/>
          </p:cNvSpPr>
          <p:nvPr>
            <p:ph type="body" idx="7"/>
          </p:nvPr>
        </p:nvSpPr>
        <p:spPr>
          <a:xfrm>
            <a:off x="13465108" y="5064605"/>
            <a:ext cx="4420200" cy="7101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1969C"/>
              </a:gs>
              <a:gs pos="2760">
                <a:srgbClr val="91969C"/>
              </a:gs>
              <a:gs pos="99680">
                <a:srgbClr val="6F7278"/>
              </a:gs>
              <a:gs pos="100000">
                <a:srgbClr val="6F7278"/>
              </a:gs>
            </a:gsLst>
            <a:lin ang="16200038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8"/>
          </p:nvPr>
        </p:nvSpPr>
        <p:spPr>
          <a:xfrm>
            <a:off x="402755" y="4734281"/>
            <a:ext cx="810000" cy="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b="0">
                <a:solidFill>
                  <a:srgbClr val="000000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9"/>
          </p:nvPr>
        </p:nvSpPr>
        <p:spPr>
          <a:xfrm>
            <a:off x="6106060" y="4734281"/>
            <a:ext cx="810000" cy="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b="0">
                <a:solidFill>
                  <a:srgbClr val="000000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3"/>
          </p:nvPr>
        </p:nvSpPr>
        <p:spPr>
          <a:xfrm>
            <a:off x="11585065" y="4734281"/>
            <a:ext cx="810000" cy="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b="0">
                <a:solidFill>
                  <a:srgbClr val="000000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4"/>
          </p:nvPr>
        </p:nvSpPr>
        <p:spPr>
          <a:xfrm>
            <a:off x="17000239" y="4734281"/>
            <a:ext cx="810000" cy="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b="0">
                <a:solidFill>
                  <a:srgbClr val="000000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5"/>
          </p:nvPr>
        </p:nvSpPr>
        <p:spPr>
          <a:xfrm>
            <a:off x="12947738" y="5860857"/>
            <a:ext cx="810000" cy="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54" name="Google Shape;54;p13"/>
          <p:cNvCxnSpPr/>
          <p:nvPr/>
        </p:nvCxnSpPr>
        <p:spPr>
          <a:xfrm>
            <a:off x="457200" y="685800"/>
            <a:ext cx="17373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5" name="Google Shape;55;p13" title="sword-logo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30062" y="154975"/>
            <a:ext cx="401476" cy="40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lestones 2">
  <p:cSld name="Milestones 2"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>
            <a:spLocks noGrp="1"/>
          </p:cNvSpPr>
          <p:nvPr>
            <p:ph type="pic" idx="2"/>
          </p:nvPr>
        </p:nvSpPr>
        <p:spPr>
          <a:xfrm>
            <a:off x="3928456" y="38099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58" name="Google Shape;58;p14"/>
          <p:cNvSpPr>
            <a:spLocks noGrp="1"/>
          </p:cNvSpPr>
          <p:nvPr>
            <p:ph type="pic" idx="3"/>
          </p:nvPr>
        </p:nvSpPr>
        <p:spPr>
          <a:xfrm>
            <a:off x="7472816" y="38099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59" name="Google Shape;59;p14"/>
          <p:cNvSpPr>
            <a:spLocks noGrp="1"/>
          </p:cNvSpPr>
          <p:nvPr>
            <p:ph type="pic" idx="4"/>
          </p:nvPr>
        </p:nvSpPr>
        <p:spPr>
          <a:xfrm>
            <a:off x="11021085" y="38099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60" name="Google Shape;60;p14"/>
          <p:cNvSpPr>
            <a:spLocks noGrp="1"/>
          </p:cNvSpPr>
          <p:nvPr>
            <p:ph type="pic" idx="5"/>
          </p:nvPr>
        </p:nvSpPr>
        <p:spPr>
          <a:xfrm>
            <a:off x="14569355" y="38099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61" name="Google Shape;61;p14"/>
          <p:cNvSpPr>
            <a:spLocks noGrp="1"/>
          </p:cNvSpPr>
          <p:nvPr>
            <p:ph type="pic" idx="6"/>
          </p:nvPr>
        </p:nvSpPr>
        <p:spPr>
          <a:xfrm>
            <a:off x="566182" y="624454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62" name="Google Shape;62;p14"/>
          <p:cNvSpPr>
            <a:spLocks noGrp="1"/>
          </p:cNvSpPr>
          <p:nvPr>
            <p:ph type="pic" idx="7"/>
          </p:nvPr>
        </p:nvSpPr>
        <p:spPr>
          <a:xfrm>
            <a:off x="4103138" y="6244541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63" name="Google Shape;63;p14"/>
          <p:cNvSpPr>
            <a:spLocks noGrp="1"/>
          </p:cNvSpPr>
          <p:nvPr>
            <p:ph type="pic" idx="8"/>
          </p:nvPr>
        </p:nvSpPr>
        <p:spPr>
          <a:xfrm>
            <a:off x="7647498" y="6244541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64" name="Google Shape;64;p14"/>
          <p:cNvSpPr>
            <a:spLocks noGrp="1"/>
          </p:cNvSpPr>
          <p:nvPr>
            <p:ph type="pic" idx="9"/>
          </p:nvPr>
        </p:nvSpPr>
        <p:spPr>
          <a:xfrm>
            <a:off x="11195767" y="6244539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65" name="Google Shape;65;p14"/>
          <p:cNvSpPr>
            <a:spLocks noGrp="1"/>
          </p:cNvSpPr>
          <p:nvPr>
            <p:ph type="pic" idx="13"/>
          </p:nvPr>
        </p:nvSpPr>
        <p:spPr>
          <a:xfrm>
            <a:off x="14744037" y="6244539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66" name="Google Shape;66;p14"/>
          <p:cNvSpPr>
            <a:spLocks noGrp="1"/>
          </p:cNvSpPr>
          <p:nvPr>
            <p:ph type="pic" idx="14"/>
          </p:nvPr>
        </p:nvSpPr>
        <p:spPr>
          <a:xfrm>
            <a:off x="380186" y="38099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80186" y="2948677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5"/>
          </p:nvPr>
        </p:nvSpPr>
        <p:spPr>
          <a:xfrm>
            <a:off x="3928456" y="2948677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6"/>
          </p:nvPr>
        </p:nvSpPr>
        <p:spPr>
          <a:xfrm>
            <a:off x="7476725" y="2948677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7"/>
          </p:nvPr>
        </p:nvSpPr>
        <p:spPr>
          <a:xfrm>
            <a:off x="11024995" y="2948677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8"/>
          </p:nvPr>
        </p:nvSpPr>
        <p:spPr>
          <a:xfrm>
            <a:off x="14573264" y="2948677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9"/>
          </p:nvPr>
        </p:nvSpPr>
        <p:spPr>
          <a:xfrm>
            <a:off x="566182" y="8812322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20"/>
          </p:nvPr>
        </p:nvSpPr>
        <p:spPr>
          <a:xfrm>
            <a:off x="4114452" y="8812322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21"/>
          </p:nvPr>
        </p:nvSpPr>
        <p:spPr>
          <a:xfrm>
            <a:off x="7662722" y="8812322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2"/>
          </p:nvPr>
        </p:nvSpPr>
        <p:spPr>
          <a:xfrm>
            <a:off x="11210991" y="8812322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23"/>
          </p:nvPr>
        </p:nvSpPr>
        <p:spPr>
          <a:xfrm>
            <a:off x="14759261" y="8812322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77" name="Google Shape;77;p14"/>
          <p:cNvCxnSpPr/>
          <p:nvPr/>
        </p:nvCxnSpPr>
        <p:spPr>
          <a:xfrm>
            <a:off x="465006" y="5133975"/>
            <a:ext cx="17412300" cy="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none" w="sm" len="sm"/>
            <a:tailEnd type="triangle" w="lg" len="lg"/>
          </a:ln>
        </p:spPr>
      </p:cxnSp>
      <p:cxnSp>
        <p:nvCxnSpPr>
          <p:cNvPr id="78" name="Google Shape;78;p14"/>
          <p:cNvCxnSpPr/>
          <p:nvPr/>
        </p:nvCxnSpPr>
        <p:spPr>
          <a:xfrm>
            <a:off x="465006" y="4417950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79" name="Google Shape;79;p14"/>
          <p:cNvCxnSpPr/>
          <p:nvPr/>
        </p:nvCxnSpPr>
        <p:spPr>
          <a:xfrm rot="10800000">
            <a:off x="9272264" y="5146168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80" name="Google Shape;80;p14"/>
          <p:cNvCxnSpPr/>
          <p:nvPr/>
        </p:nvCxnSpPr>
        <p:spPr>
          <a:xfrm rot="10800000">
            <a:off x="12795167" y="5146168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81" name="Google Shape;81;p14"/>
          <p:cNvCxnSpPr/>
          <p:nvPr/>
        </p:nvCxnSpPr>
        <p:spPr>
          <a:xfrm rot="10800000">
            <a:off x="16318067" y="5146168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82" name="Google Shape;82;p14"/>
          <p:cNvCxnSpPr/>
          <p:nvPr/>
        </p:nvCxnSpPr>
        <p:spPr>
          <a:xfrm rot="10800000">
            <a:off x="5749361" y="5146168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83" name="Google Shape;83;p14"/>
          <p:cNvCxnSpPr/>
          <p:nvPr/>
        </p:nvCxnSpPr>
        <p:spPr>
          <a:xfrm rot="10800000">
            <a:off x="2226458" y="5146168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84" name="Google Shape;84;p14"/>
          <p:cNvCxnSpPr/>
          <p:nvPr/>
        </p:nvCxnSpPr>
        <p:spPr>
          <a:xfrm>
            <a:off x="3987909" y="4417950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85" name="Google Shape;85;p14"/>
          <p:cNvCxnSpPr/>
          <p:nvPr/>
        </p:nvCxnSpPr>
        <p:spPr>
          <a:xfrm>
            <a:off x="7510812" y="4417950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86" name="Google Shape;86;p14"/>
          <p:cNvCxnSpPr/>
          <p:nvPr/>
        </p:nvCxnSpPr>
        <p:spPr>
          <a:xfrm>
            <a:off x="11033715" y="4417950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87" name="Google Shape;87;p14"/>
          <p:cNvCxnSpPr/>
          <p:nvPr/>
        </p:nvCxnSpPr>
        <p:spPr>
          <a:xfrm>
            <a:off x="14556618" y="4417950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lestones 2 (Highlight)">
  <p:cSld name="Milestones 2 (Highlight)">
    <p:bg>
      <p:bgPr>
        <a:solidFill>
          <a:schemeClr val="accen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>
            <a:spLocks noGrp="1"/>
          </p:cNvSpPr>
          <p:nvPr>
            <p:ph type="pic" idx="2"/>
          </p:nvPr>
        </p:nvSpPr>
        <p:spPr>
          <a:xfrm>
            <a:off x="3928456" y="38099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90" name="Google Shape;90;p15"/>
          <p:cNvSpPr>
            <a:spLocks noGrp="1"/>
          </p:cNvSpPr>
          <p:nvPr>
            <p:ph type="pic" idx="3"/>
          </p:nvPr>
        </p:nvSpPr>
        <p:spPr>
          <a:xfrm>
            <a:off x="7472816" y="38099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91" name="Google Shape;91;p15"/>
          <p:cNvSpPr>
            <a:spLocks noGrp="1"/>
          </p:cNvSpPr>
          <p:nvPr>
            <p:ph type="pic" idx="4"/>
          </p:nvPr>
        </p:nvSpPr>
        <p:spPr>
          <a:xfrm>
            <a:off x="11021085" y="38099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92" name="Google Shape;92;p15"/>
          <p:cNvSpPr>
            <a:spLocks noGrp="1"/>
          </p:cNvSpPr>
          <p:nvPr>
            <p:ph type="pic" idx="5"/>
          </p:nvPr>
        </p:nvSpPr>
        <p:spPr>
          <a:xfrm>
            <a:off x="14569355" y="38099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93" name="Google Shape;93;p15"/>
          <p:cNvSpPr>
            <a:spLocks noGrp="1"/>
          </p:cNvSpPr>
          <p:nvPr>
            <p:ph type="pic" idx="6"/>
          </p:nvPr>
        </p:nvSpPr>
        <p:spPr>
          <a:xfrm>
            <a:off x="566182" y="624454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94" name="Google Shape;94;p15"/>
          <p:cNvSpPr>
            <a:spLocks noGrp="1"/>
          </p:cNvSpPr>
          <p:nvPr>
            <p:ph type="pic" idx="7"/>
          </p:nvPr>
        </p:nvSpPr>
        <p:spPr>
          <a:xfrm>
            <a:off x="4103138" y="6244541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95" name="Google Shape;95;p15"/>
          <p:cNvSpPr>
            <a:spLocks noGrp="1"/>
          </p:cNvSpPr>
          <p:nvPr>
            <p:ph type="pic" idx="8"/>
          </p:nvPr>
        </p:nvSpPr>
        <p:spPr>
          <a:xfrm>
            <a:off x="7647498" y="6244541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96" name="Google Shape;96;p15"/>
          <p:cNvSpPr>
            <a:spLocks noGrp="1"/>
          </p:cNvSpPr>
          <p:nvPr>
            <p:ph type="pic" idx="9"/>
          </p:nvPr>
        </p:nvSpPr>
        <p:spPr>
          <a:xfrm>
            <a:off x="11195767" y="6244539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97" name="Google Shape;97;p15"/>
          <p:cNvSpPr>
            <a:spLocks noGrp="1"/>
          </p:cNvSpPr>
          <p:nvPr>
            <p:ph type="pic" idx="13"/>
          </p:nvPr>
        </p:nvSpPr>
        <p:spPr>
          <a:xfrm>
            <a:off x="14744037" y="6244539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98" name="Google Shape;98;p15"/>
          <p:cNvSpPr>
            <a:spLocks noGrp="1"/>
          </p:cNvSpPr>
          <p:nvPr>
            <p:ph type="pic" idx="14"/>
          </p:nvPr>
        </p:nvSpPr>
        <p:spPr>
          <a:xfrm>
            <a:off x="380186" y="380992"/>
            <a:ext cx="3148200" cy="2355300"/>
          </a:xfrm>
          <a:prstGeom prst="roundRect">
            <a:avLst>
              <a:gd name="adj" fmla="val 5742"/>
            </a:avLst>
          </a:prstGeom>
          <a:noFill/>
          <a:ln>
            <a:noFill/>
          </a:ln>
        </p:spPr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80186" y="2948677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5"/>
          </p:nvPr>
        </p:nvSpPr>
        <p:spPr>
          <a:xfrm>
            <a:off x="3928456" y="2948677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6"/>
          </p:nvPr>
        </p:nvSpPr>
        <p:spPr>
          <a:xfrm>
            <a:off x="7476725" y="2948677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7"/>
          </p:nvPr>
        </p:nvSpPr>
        <p:spPr>
          <a:xfrm>
            <a:off x="11024995" y="2948677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8"/>
          </p:nvPr>
        </p:nvSpPr>
        <p:spPr>
          <a:xfrm>
            <a:off x="14573264" y="2948677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9"/>
          </p:nvPr>
        </p:nvSpPr>
        <p:spPr>
          <a:xfrm>
            <a:off x="566182" y="8812322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20"/>
          </p:nvPr>
        </p:nvSpPr>
        <p:spPr>
          <a:xfrm>
            <a:off x="4114452" y="8812322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21"/>
          </p:nvPr>
        </p:nvSpPr>
        <p:spPr>
          <a:xfrm>
            <a:off x="7662722" y="8812322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22"/>
          </p:nvPr>
        </p:nvSpPr>
        <p:spPr>
          <a:xfrm>
            <a:off x="11210991" y="8812322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23"/>
          </p:nvPr>
        </p:nvSpPr>
        <p:spPr>
          <a:xfrm>
            <a:off x="14759261" y="8812322"/>
            <a:ext cx="3148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09" name="Google Shape;109;p15"/>
          <p:cNvCxnSpPr/>
          <p:nvPr/>
        </p:nvCxnSpPr>
        <p:spPr>
          <a:xfrm>
            <a:off x="465006" y="5133975"/>
            <a:ext cx="17412300" cy="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none" w="sm" len="sm"/>
            <a:tailEnd type="triangle" w="lg" len="lg"/>
          </a:ln>
        </p:spPr>
      </p:cxnSp>
      <p:cxnSp>
        <p:nvCxnSpPr>
          <p:cNvPr id="110" name="Google Shape;110;p15"/>
          <p:cNvCxnSpPr/>
          <p:nvPr/>
        </p:nvCxnSpPr>
        <p:spPr>
          <a:xfrm>
            <a:off x="465006" y="4417950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11" name="Google Shape;111;p15"/>
          <p:cNvCxnSpPr/>
          <p:nvPr/>
        </p:nvCxnSpPr>
        <p:spPr>
          <a:xfrm rot="10800000">
            <a:off x="9272264" y="5146168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12" name="Google Shape;112;p15"/>
          <p:cNvCxnSpPr/>
          <p:nvPr/>
        </p:nvCxnSpPr>
        <p:spPr>
          <a:xfrm rot="10800000">
            <a:off x="12795167" y="5146168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13" name="Google Shape;113;p15"/>
          <p:cNvCxnSpPr/>
          <p:nvPr/>
        </p:nvCxnSpPr>
        <p:spPr>
          <a:xfrm rot="10800000">
            <a:off x="16318067" y="5146168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14" name="Google Shape;114;p15"/>
          <p:cNvCxnSpPr/>
          <p:nvPr/>
        </p:nvCxnSpPr>
        <p:spPr>
          <a:xfrm rot="10800000">
            <a:off x="5749361" y="5146168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15" name="Google Shape;115;p15"/>
          <p:cNvCxnSpPr/>
          <p:nvPr/>
        </p:nvCxnSpPr>
        <p:spPr>
          <a:xfrm rot="10800000">
            <a:off x="2226458" y="5146168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16" name="Google Shape;116;p15"/>
          <p:cNvCxnSpPr/>
          <p:nvPr/>
        </p:nvCxnSpPr>
        <p:spPr>
          <a:xfrm>
            <a:off x="3987909" y="4417950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17" name="Google Shape;117;p15"/>
          <p:cNvCxnSpPr/>
          <p:nvPr/>
        </p:nvCxnSpPr>
        <p:spPr>
          <a:xfrm>
            <a:off x="7510812" y="4417950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18" name="Google Shape;118;p15"/>
          <p:cNvCxnSpPr/>
          <p:nvPr/>
        </p:nvCxnSpPr>
        <p:spPr>
          <a:xfrm>
            <a:off x="11033715" y="4417950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19" name="Google Shape;119;p15"/>
          <p:cNvCxnSpPr/>
          <p:nvPr/>
        </p:nvCxnSpPr>
        <p:spPr>
          <a:xfrm>
            <a:off x="14556618" y="4417950"/>
            <a:ext cx="0" cy="715500"/>
          </a:xfrm>
          <a:prstGeom prst="straightConnector1">
            <a:avLst/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oval" w="med" len="med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put">
  <p:cSld name="Output">
    <p:bg>
      <p:bgPr>
        <a:solidFill>
          <a:schemeClr val="accen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Google Shape;121;p16"/>
          <p:cNvGraphicFramePr/>
          <p:nvPr/>
        </p:nvGraphicFramePr>
        <p:xfrm>
          <a:off x="1166006" y="2442854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{14336572-17EC-4EDC-90E0-24FD1705A77D}</a:tableStyleId>
              </a:tblPr>
              <a:tblGrid>
                <a:gridCol w="2621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1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1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1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21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621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1625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rgbClr val="FFFFFF"/>
                          </a:solidFill>
                        </a:rPr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9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Week 1</a:t>
                      </a:r>
                      <a:endParaRPr sz="1100"/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Week 2</a:t>
                      </a:r>
                      <a:br>
                        <a:rPr lang="en" sz="14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endParaRPr sz="1100"/>
                    </a:p>
                  </a:txBody>
                  <a:tcPr marL="190500" marR="190500" marT="190500" marB="190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Week 3</a:t>
                      </a:r>
                      <a:endParaRPr sz="1100"/>
                    </a:p>
                  </a:txBody>
                  <a:tcPr marL="190500" marR="190500" marT="190500" marB="190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Week 4</a:t>
                      </a:r>
                      <a:endParaRPr sz="1100"/>
                    </a:p>
                  </a:txBody>
                  <a:tcPr marL="190500" marR="190500" marT="190500" marB="190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Week 5</a:t>
                      </a:r>
                      <a:endParaRPr sz="1100"/>
                    </a:p>
                  </a:txBody>
                  <a:tcPr marL="190500" marR="190500" marT="190500" marB="190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Week 6</a:t>
                      </a:r>
                      <a:endParaRPr sz="1100"/>
                    </a:p>
                  </a:txBody>
                  <a:tcPr marL="190500" marR="190500" marT="190500" marB="190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4875"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8100"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F0F1">
                        <a:alpha val="247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F0F1">
                        <a:alpha val="247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F0F1">
                        <a:alpha val="247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F0F1">
                        <a:alpha val="247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F0F1">
                        <a:alpha val="247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  <a:p>
                      <a:pPr marL="177800" marR="0" lvl="0" indent="-1778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Helvetica Neue"/>
                        <a:buChar char="•"/>
                      </a:pPr>
                      <a:r>
                        <a:rPr lang="en" sz="1400" u="none" strike="noStrike" cap="none"/>
                        <a:t>Lorem Ipsum</a:t>
                      </a:r>
                      <a:endParaRPr sz="1100"/>
                    </a:p>
                  </a:txBody>
                  <a:tcPr marL="190500" marR="190500" marT="190500" marB="190500">
                    <a:lnL w="12700" cap="flat" cmpd="sng">
                      <a:solidFill>
                        <a:srgbClr val="DCDEE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1E1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F0F1">
                        <a:alpha val="2471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122" name="Google Shape;122;p16"/>
          <p:cNvCxnSpPr/>
          <p:nvPr/>
        </p:nvCxnSpPr>
        <p:spPr>
          <a:xfrm>
            <a:off x="457200" y="685800"/>
            <a:ext cx="17373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3" name="Google Shape;123;p16" title="sword-logo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30062" y="154975"/>
            <a:ext cx="401476" cy="40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402754" y="381000"/>
            <a:ext cx="33450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●"/>
              <a:defRPr sz="26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>
            <a:spLocks noGrp="1"/>
          </p:cNvSpPr>
          <p:nvPr>
            <p:ph type="body" idx="1"/>
          </p:nvPr>
        </p:nvSpPr>
        <p:spPr>
          <a:xfrm>
            <a:off x="6736675" y="381000"/>
            <a:ext cx="11148600" cy="9525000"/>
          </a:xfrm>
          <a:prstGeom prst="roundRect">
            <a:avLst>
              <a:gd name="adj" fmla="val 1524"/>
            </a:avLst>
          </a:prstGeom>
          <a:solidFill>
            <a:srgbClr val="000000">
              <a:alpha val="431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body" idx="2"/>
          </p:nvPr>
        </p:nvSpPr>
        <p:spPr>
          <a:xfrm>
            <a:off x="7363019" y="771459"/>
            <a:ext cx="33450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575" tIns="53575" rIns="53575" bIns="535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1A1A1A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body" idx="3"/>
          </p:nvPr>
        </p:nvSpPr>
        <p:spPr>
          <a:xfrm>
            <a:off x="14017133" y="771459"/>
            <a:ext cx="3345000" cy="44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575" tIns="53575" rIns="53575" bIns="53575" anchor="ctr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 b="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body" idx="4"/>
          </p:nvPr>
        </p:nvSpPr>
        <p:spPr>
          <a:xfrm>
            <a:off x="402755" y="8349234"/>
            <a:ext cx="5719500" cy="15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bg>
      <p:bgPr>
        <a:solidFill>
          <a:schemeClr val="accen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623399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●"/>
              <a:defRPr sz="5600"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8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8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8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8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8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1"/>
          </p:nvPr>
        </p:nvSpPr>
        <p:spPr>
          <a:xfrm>
            <a:off x="623399" y="2304949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Char char="●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Char char="○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Char char="■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Char char="●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Char char="○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800"/>
            </a:lvl6pPr>
            <a:lvl7pPr marL="3200400" lvl="6" indent="-33020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800"/>
            </a:lvl7pPr>
            <a:lvl8pPr marL="3657600" lvl="7" indent="-33020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800"/>
            </a:lvl8pPr>
            <a:lvl9pPr marL="4114800" lvl="8" indent="-33020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ldNum" idx="12"/>
          </p:nvPr>
        </p:nvSpPr>
        <p:spPr>
          <a:xfrm>
            <a:off x="17391629" y="9393597"/>
            <a:ext cx="651000" cy="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 lnSpcReduction="10000"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highlight + img">
  <p:cSld name="Quote highlight + img">
    <p:bg>
      <p:bgPr>
        <a:solidFill>
          <a:schemeClr val="accen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>
            <a:spLocks noGrp="1"/>
          </p:cNvSpPr>
          <p:nvPr>
            <p:ph type="pic" idx="2"/>
          </p:nvPr>
        </p:nvSpPr>
        <p:spPr>
          <a:xfrm>
            <a:off x="399355" y="381000"/>
            <a:ext cx="5189100" cy="9529200"/>
          </a:xfrm>
          <a:prstGeom prst="roundRect">
            <a:avLst>
              <a:gd name="adj" fmla="val 2162"/>
            </a:avLst>
          </a:prstGeom>
          <a:noFill/>
          <a:ln>
            <a:noFill/>
          </a:ln>
        </p:spPr>
      </p:sp>
      <p:sp>
        <p:nvSpPr>
          <p:cNvPr id="136" name="Google Shape;136;p19"/>
          <p:cNvSpPr txBox="1">
            <a:spLocks noGrp="1"/>
          </p:cNvSpPr>
          <p:nvPr>
            <p:ph type="body" idx="1"/>
          </p:nvPr>
        </p:nvSpPr>
        <p:spPr>
          <a:xfrm>
            <a:off x="5974874" y="317439"/>
            <a:ext cx="11868300" cy="56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body" idx="3"/>
          </p:nvPr>
        </p:nvSpPr>
        <p:spPr>
          <a:xfrm>
            <a:off x="5975923" y="9142085"/>
            <a:ext cx="32094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402754" y="317438"/>
            <a:ext cx="117204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Helvetica Neue"/>
              <a:buChar char="●"/>
              <a:defRPr sz="75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 Slide Dark">
  <p:cSld name="TITLE_1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+ img section + info">
  <p:cSld name="Title + body + img section + info">
    <p:bg>
      <p:bgPr>
        <a:solidFill>
          <a:schemeClr val="accen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>
            <a:spLocks noGrp="1"/>
          </p:cNvSpPr>
          <p:nvPr>
            <p:ph type="pic" idx="2"/>
          </p:nvPr>
        </p:nvSpPr>
        <p:spPr>
          <a:xfrm>
            <a:off x="6742184" y="380999"/>
            <a:ext cx="11143200" cy="6901800"/>
          </a:xfrm>
          <a:prstGeom prst="roundRect">
            <a:avLst>
              <a:gd name="adj" fmla="val 2645"/>
            </a:avLst>
          </a:prstGeom>
          <a:noFill/>
          <a:ln>
            <a:noFill/>
          </a:ln>
        </p:spPr>
      </p:sp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402754" y="1556132"/>
            <a:ext cx="5718300" cy="15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402755" y="381000"/>
            <a:ext cx="33468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3"/>
          </p:nvPr>
        </p:nvSpPr>
        <p:spPr>
          <a:xfrm>
            <a:off x="6742428" y="7514864"/>
            <a:ext cx="3867900" cy="14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 columns - Dark">
  <p:cSld name="3 columns - Dark">
    <p:bg>
      <p:bgPr>
        <a:solidFill>
          <a:schemeClr val="dk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22"/>
          <p:cNvGrpSpPr/>
          <p:nvPr/>
        </p:nvGrpSpPr>
        <p:grpSpPr>
          <a:xfrm>
            <a:off x="935829" y="305464"/>
            <a:ext cx="16416452" cy="9061940"/>
            <a:chOff x="623886" y="203643"/>
            <a:chExt cx="10944301" cy="6041293"/>
          </a:xfrm>
        </p:grpSpPr>
        <p:cxnSp>
          <p:nvCxnSpPr>
            <p:cNvPr id="147" name="Google Shape;147;p22"/>
            <p:cNvCxnSpPr/>
            <p:nvPr/>
          </p:nvCxnSpPr>
          <p:spPr>
            <a:xfrm>
              <a:off x="623887" y="606136"/>
              <a:ext cx="10944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8" name="Google Shape;148;p22"/>
            <p:cNvCxnSpPr/>
            <p:nvPr/>
          </p:nvCxnSpPr>
          <p:spPr>
            <a:xfrm>
              <a:off x="2265117" y="203643"/>
              <a:ext cx="0" cy="402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" name="Google Shape;149;p22"/>
            <p:cNvCxnSpPr/>
            <p:nvPr/>
          </p:nvCxnSpPr>
          <p:spPr>
            <a:xfrm>
              <a:off x="623886" y="6244936"/>
              <a:ext cx="10944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7553" y="9517518"/>
            <a:ext cx="269263" cy="34743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 txBox="1">
            <a:spLocks noGrp="1"/>
          </p:cNvSpPr>
          <p:nvPr>
            <p:ph type="sldNum" idx="12"/>
          </p:nvPr>
        </p:nvSpPr>
        <p:spPr>
          <a:xfrm>
            <a:off x="16601964" y="9629895"/>
            <a:ext cx="750300" cy="1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935832" y="1811973"/>
            <a:ext cx="6158700" cy="3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Char char="●"/>
              <a:defRPr sz="5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FF3"/>
              </a:buClr>
              <a:buSzPts val="2700"/>
              <a:buChar char="○"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FF3"/>
              </a:buClr>
              <a:buSzPts val="2700"/>
              <a:buChar char="■"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FF3"/>
              </a:buClr>
              <a:buSzPts val="2700"/>
              <a:buChar char="●"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FF3"/>
              </a:buClr>
              <a:buSzPts val="2700"/>
              <a:buChar char="○"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FF3"/>
              </a:buClr>
              <a:buSzPts val="2700"/>
              <a:buChar char="■"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FF3"/>
              </a:buClr>
              <a:buSzPts val="2700"/>
              <a:buChar char="●"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FF3"/>
              </a:buClr>
              <a:buSzPts val="2700"/>
              <a:buChar char="○"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FF3"/>
              </a:buClr>
              <a:buSzPts val="2700"/>
              <a:buChar char="■"/>
              <a:defRPr sz="21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935832" y="512861"/>
            <a:ext cx="2143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4000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Char char="○"/>
              <a:defRPr sz="2100"/>
            </a:lvl2pPr>
            <a:lvl3pPr marL="1371600" lvl="2" indent="-4000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Char char="■"/>
              <a:defRPr sz="2100"/>
            </a:lvl3pPr>
            <a:lvl4pPr marL="1828800" lvl="3" indent="-4000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  <a:defRPr sz="2100"/>
            </a:lvl4pPr>
            <a:lvl5pPr marL="2286000" lvl="4" indent="-4000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Char char="○"/>
              <a:defRPr sz="2100"/>
            </a:lvl5pPr>
            <a:lvl6pPr marL="2743200" lvl="5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■"/>
              <a:defRPr sz="2100"/>
            </a:lvl6pPr>
            <a:lvl7pPr marL="3200400" lvl="6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●"/>
              <a:defRPr sz="2100"/>
            </a:lvl7pPr>
            <a:lvl8pPr marL="3657600" lvl="7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○"/>
              <a:defRPr sz="2100"/>
            </a:lvl8pPr>
            <a:lvl9pPr marL="4114800" lvl="8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■"/>
              <a:defRPr sz="2100"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2"/>
          </p:nvPr>
        </p:nvSpPr>
        <p:spPr>
          <a:xfrm>
            <a:off x="3720600" y="512861"/>
            <a:ext cx="43152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4000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Char char="○"/>
              <a:defRPr sz="2100"/>
            </a:lvl2pPr>
            <a:lvl3pPr marL="1371600" lvl="2" indent="-4000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Char char="■"/>
              <a:defRPr sz="2100"/>
            </a:lvl3pPr>
            <a:lvl4pPr marL="1828800" lvl="3" indent="-4000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  <a:defRPr sz="2100"/>
            </a:lvl4pPr>
            <a:lvl5pPr marL="2286000" lvl="4" indent="-4000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Char char="○"/>
              <a:defRPr sz="2100"/>
            </a:lvl5pPr>
            <a:lvl6pPr marL="2743200" lvl="5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■"/>
              <a:defRPr sz="2100"/>
            </a:lvl6pPr>
            <a:lvl7pPr marL="3200400" lvl="6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●"/>
              <a:defRPr sz="2100"/>
            </a:lvl7pPr>
            <a:lvl8pPr marL="3657600" lvl="7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○"/>
              <a:defRPr sz="2100"/>
            </a:lvl8pPr>
            <a:lvl9pPr marL="4114800" lvl="8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■"/>
              <a:defRPr sz="2100"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body" idx="3"/>
          </p:nvPr>
        </p:nvSpPr>
        <p:spPr>
          <a:xfrm>
            <a:off x="935832" y="6273138"/>
            <a:ext cx="3826500" cy="13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marL="2743200" lvl="5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■"/>
              <a:defRPr sz="2100"/>
            </a:lvl6pPr>
            <a:lvl7pPr marL="3200400" lvl="6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●"/>
              <a:defRPr sz="2100"/>
            </a:lvl7pPr>
            <a:lvl8pPr marL="3657600" lvl="7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○"/>
              <a:defRPr sz="2100"/>
            </a:lvl8pPr>
            <a:lvl9pPr marL="4114800" lvl="8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■"/>
              <a:defRPr sz="2100"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4"/>
          </p:nvPr>
        </p:nvSpPr>
        <p:spPr>
          <a:xfrm>
            <a:off x="6491582" y="6273138"/>
            <a:ext cx="3826500" cy="13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marL="2743200" lvl="5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■"/>
              <a:defRPr sz="2100"/>
            </a:lvl6pPr>
            <a:lvl7pPr marL="3200400" lvl="6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●"/>
              <a:defRPr sz="2100"/>
            </a:lvl7pPr>
            <a:lvl8pPr marL="3657600" lvl="7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○"/>
              <a:defRPr sz="2100"/>
            </a:lvl8pPr>
            <a:lvl9pPr marL="4114800" lvl="8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■"/>
              <a:defRPr sz="21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5"/>
          </p:nvPr>
        </p:nvSpPr>
        <p:spPr>
          <a:xfrm>
            <a:off x="12047331" y="6273138"/>
            <a:ext cx="3826500" cy="13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marL="2743200" lvl="5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■"/>
              <a:defRPr sz="2100"/>
            </a:lvl6pPr>
            <a:lvl7pPr marL="3200400" lvl="6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●"/>
              <a:defRPr sz="2100"/>
            </a:lvl7pPr>
            <a:lvl8pPr marL="3657600" lvl="7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○"/>
              <a:defRPr sz="2100"/>
            </a:lvl8pPr>
            <a:lvl9pPr marL="4114800" lvl="8" indent="-40005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7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  <p15:guide id="3" pos="590">
          <p15:clr>
            <a:srgbClr val="FBAE40"/>
          </p15:clr>
        </p15:guide>
        <p15:guide id="4" pos="1093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2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" y="0"/>
            <a:ext cx="18287985" cy="1028700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778100" y="3122100"/>
            <a:ext cx="10330200" cy="4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800"/>
              <a:buFont typeface="Montserrat Medium"/>
              <a:buChar char="●"/>
              <a:defRPr sz="7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Char char="○"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Char char="■"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Char char="●"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Char char="○"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Char char="■"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Char char="●"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Char char="○"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Char char="■"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 Slide Beige" type="title">
  <p:cSld name="TITLE">
    <p:bg>
      <p:bgPr>
        <a:solidFill>
          <a:schemeClr val="accen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6" title="SecondaryLogo-Desig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794530" y="114299"/>
            <a:ext cx="2136345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 Slide Dark 1">
  <p:cSld name="TITLE_1_1">
    <p:bg>
      <p:bgPr>
        <a:solidFill>
          <a:schemeClr val="accent6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4" title="sword-logo-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30050" y="154962"/>
            <a:ext cx="401501" cy="40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eige">
  <p:cSld name="CUSTOM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5"/>
          <p:cNvCxnSpPr/>
          <p:nvPr/>
        </p:nvCxnSpPr>
        <p:spPr>
          <a:xfrm>
            <a:off x="457200" y="685800"/>
            <a:ext cx="17373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Google Shape;14;p5" title="SecondaryLogo-Desig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794530" y="114299"/>
            <a:ext cx="2136345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eige 2">
  <p:cSld name="CUSTOM_3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eige 1">
  <p:cSld name="CUSTOM_2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7" title="SecondaryLogo-Desig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794530" y="114299"/>
            <a:ext cx="2136345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Dark">
  <p:cSld name="CUSTOM_1">
    <p:bg>
      <p:bgPr>
        <a:solidFill>
          <a:srgbClr val="A684FF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8"/>
          <p:cNvCxnSpPr/>
          <p:nvPr/>
        </p:nvCxnSpPr>
        <p:spPr>
          <a:xfrm>
            <a:off x="457200" y="685800"/>
            <a:ext cx="17373600" cy="0"/>
          </a:xfrm>
          <a:prstGeom prst="straightConnector1">
            <a:avLst/>
          </a:prstGeom>
          <a:noFill/>
          <a:ln w="9525" cap="flat" cmpd="sng">
            <a:solidFill>
              <a:srgbClr val="FAFAF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Google Shape;20;p8" title="sword-logo-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30050" y="154962"/>
            <a:ext cx="401501" cy="40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Dark 1">
  <p:cSld name="CUSTOM_1_1">
    <p:bg>
      <p:bgPr>
        <a:solidFill>
          <a:srgbClr val="A684FF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9" title="sword-logo-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30050" y="154962"/>
            <a:ext cx="401501" cy="40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accent4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sldNum" idx="12"/>
          </p:nvPr>
        </p:nvSpPr>
        <p:spPr>
          <a:xfrm>
            <a:off x="17113568" y="9499701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600" tIns="167600" rIns="167600" bIns="1676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5" name="Google Shape;25;p10"/>
          <p:cNvCxnSpPr/>
          <p:nvPr/>
        </p:nvCxnSpPr>
        <p:spPr>
          <a:xfrm>
            <a:off x="457200" y="685800"/>
            <a:ext cx="17373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Google Shape;26;p10" title="SecondaryLogo-Desig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794530" y="114299"/>
            <a:ext cx="2136345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1036">
          <p15:clr>
            <a:srgbClr val="D5D5D5"/>
          </p15:clr>
        </p15:guide>
        <p15:guide id="2" pos="484">
          <p15:clr>
            <a:srgbClr val="D5D5D5"/>
          </p15:clr>
        </p15:guide>
        <p15:guide id="3" orient="horz" pos="5983">
          <p15:clr>
            <a:srgbClr val="D5D5D5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F4F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6733400" y="468900"/>
            <a:ext cx="1097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buNone/>
              <a:defRPr sz="18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r">
              <a:buNone/>
              <a:defRPr sz="18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r">
              <a:buNone/>
              <a:defRPr sz="18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r">
              <a:buNone/>
              <a:defRPr sz="18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r">
              <a:buNone/>
              <a:defRPr sz="18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r">
              <a:buNone/>
              <a:defRPr sz="18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r">
              <a:buNone/>
              <a:defRPr sz="18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r">
              <a:buNone/>
              <a:defRPr sz="18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r">
              <a:buNone/>
              <a:defRPr sz="18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E46962"/>
          </p15:clr>
        </p15:guide>
        <p15:guide id="2" pos="288">
          <p15:clr>
            <a:srgbClr val="E46962"/>
          </p15:clr>
        </p15:guide>
        <p15:guide id="3" pos="11232">
          <p15:clr>
            <a:srgbClr val="E46962"/>
          </p15:clr>
        </p15:guide>
        <p15:guide id="4" orient="horz" pos="6192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image" Target="../media/image12.jp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1.jpeg"/><Relationship Id="rId1" Type="http://schemas.microsoft.com/office/2007/relationships/media" Target="../media/media1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hyperlink" Target="https://www.youtube.com/watch?v=75PTwv-lMuA" TargetMode="External"/><Relationship Id="rId4" Type="http://schemas.openxmlformats.org/officeDocument/2006/relationships/audio" Target="../media/media2.mp3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gif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9"/>
          <p:cNvPicPr preferRelativeResize="0"/>
          <p:nvPr/>
        </p:nvPicPr>
        <p:blipFill rotWithShape="1">
          <a:blip r:embed="rId4">
            <a:alphaModFix/>
          </a:blip>
          <a:srcRect t="28445" b="28441"/>
          <a:stretch/>
        </p:blipFill>
        <p:spPr>
          <a:xfrm>
            <a:off x="4130017" y="7071385"/>
            <a:ext cx="5172511" cy="97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13020" y="6976164"/>
            <a:ext cx="3324518" cy="117040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9"/>
          <p:cNvSpPr/>
          <p:nvPr/>
        </p:nvSpPr>
        <p:spPr>
          <a:xfrm>
            <a:off x="1839225" y="3735200"/>
            <a:ext cx="146286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75"/>
              <a:buFont typeface="Arial"/>
              <a:buNone/>
            </a:pPr>
            <a:r>
              <a:rPr lang="en" sz="6675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Intelligent Healt</a:t>
            </a:r>
            <a:r>
              <a:rPr lang="en" sz="6275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hcare for Greece</a:t>
            </a:r>
            <a:endParaRPr sz="6275" i="0" u="none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75"/>
              <a:buFont typeface="Arial"/>
              <a:buNone/>
            </a:pPr>
            <a:endParaRPr sz="6675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5" name="Google Shape;175;p29"/>
          <p:cNvSpPr/>
          <p:nvPr/>
        </p:nvSpPr>
        <p:spPr>
          <a:xfrm>
            <a:off x="2695575" y="5398100"/>
            <a:ext cx="12915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1568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50"/>
              <a:buFont typeface="Montserrat Medium"/>
              <a:buNone/>
            </a:pPr>
            <a:r>
              <a:rPr lang="en" sz="2750" i="0" u="none" strike="noStrike" cap="none">
                <a:solidFill>
                  <a:srgbClr val="FAFAF9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Transforming 1566 with AI</a:t>
            </a:r>
            <a:endParaRPr sz="2750" i="0" u="none" strike="noStrike" cap="none">
              <a:solidFill>
                <a:schemeClr val="dk1"/>
              </a:solidFill>
              <a:latin typeface="Figtree Medium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176" name="Google Shape;176;p29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2423925" y="4621100"/>
            <a:ext cx="134592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Έξυπνη Υγειονομική Περίθαλψη για την Ελλάδα</a:t>
            </a:r>
            <a:endParaRPr sz="2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6707175" y="5779100"/>
            <a:ext cx="489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Αναδιαμορφώνοντας το 1566 με Τεχνητή Νοημοσύνη</a:t>
            </a:r>
            <a:endParaRPr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8"/>
          <p:cNvSpPr/>
          <p:nvPr/>
        </p:nvSpPr>
        <p:spPr>
          <a:xfrm>
            <a:off x="695325" y="461963"/>
            <a:ext cx="395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rgbClr val="0A0A0A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8"/>
          <p:cNvSpPr/>
          <p:nvPr/>
        </p:nvSpPr>
        <p:spPr>
          <a:xfrm>
            <a:off x="747725" y="2171663"/>
            <a:ext cx="13411200" cy="1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6675"/>
              <a:buFont typeface="Arial"/>
              <a:buNone/>
            </a:pPr>
            <a:r>
              <a:rPr lang="en" sz="6675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Not just a helpline; the voice of</a:t>
            </a:r>
            <a:endParaRPr sz="6675" i="0" u="none" strike="noStrike" cap="none">
              <a:solidFill>
                <a:srgbClr val="0A0A0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6675"/>
              <a:buFont typeface="Arial"/>
              <a:buNone/>
            </a:pPr>
            <a:r>
              <a:rPr lang="en" sz="6675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more intelligen</a:t>
            </a:r>
            <a:r>
              <a:rPr lang="en" sz="6675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</a:t>
            </a:r>
            <a:r>
              <a:rPr lang="en" sz="6675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care, for all.</a:t>
            </a:r>
            <a:endParaRPr sz="6675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9" name="Google Shape;309;p38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9999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9999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10" name="Google Shape;310;p38" title="brand_sword_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30600" y="409575"/>
            <a:ext cx="1266825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24878" y="2484143"/>
            <a:ext cx="4599874" cy="627151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8"/>
          <p:cNvSpPr txBox="1"/>
          <p:nvPr/>
        </p:nvSpPr>
        <p:spPr>
          <a:xfrm>
            <a:off x="747725" y="4164975"/>
            <a:ext cx="121467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Όχι απλά μια γραμμή βοήθειας· η φωνή της πιο έξυπνης φροντίδας, για όλους</a:t>
            </a:r>
            <a:endParaRPr sz="2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9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9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0575" y="409575"/>
            <a:ext cx="1670685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9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19925" y="2619375"/>
            <a:ext cx="6324600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9" descr="preencode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7750" y="2647950"/>
            <a:ext cx="5715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9" descr="preencoded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85950" y="2981244"/>
            <a:ext cx="2171401" cy="91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9" descr="preencoded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85950" y="4067084"/>
            <a:ext cx="1712977" cy="36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9" descr="preencoded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895475" y="5133975"/>
            <a:ext cx="1571667" cy="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9" descr="preencoded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85950" y="5718699"/>
            <a:ext cx="1965254" cy="41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9" descr="preencoded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85950" y="6391470"/>
            <a:ext cx="2171401" cy="91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9" descr="preencoded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94771" y="2611883"/>
            <a:ext cx="5139628" cy="506956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9"/>
          <p:cNvSpPr/>
          <p:nvPr/>
        </p:nvSpPr>
        <p:spPr>
          <a:xfrm>
            <a:off x="695325" y="461963"/>
            <a:ext cx="3950542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rgbClr val="0A0A0A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9"/>
          <p:cNvSpPr/>
          <p:nvPr/>
        </p:nvSpPr>
        <p:spPr>
          <a:xfrm>
            <a:off x="7115175" y="2800350"/>
            <a:ext cx="333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4667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24"/>
              <a:buFont typeface="Montserrat Medium"/>
              <a:buNone/>
            </a:pPr>
            <a:r>
              <a:rPr lang="en" sz="2524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</a:t>
            </a:r>
            <a:endParaRPr sz="25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9"/>
          <p:cNvSpPr/>
          <p:nvPr/>
        </p:nvSpPr>
        <p:spPr>
          <a:xfrm>
            <a:off x="7667246" y="2609850"/>
            <a:ext cx="5575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24"/>
              <a:buFont typeface="Montserrat SemiBold"/>
              <a:buNone/>
            </a:pPr>
            <a:r>
              <a:rPr lang="en" sz="2524" b="1" i="0" u="none" strike="noStrike" cap="none" dirty="0">
                <a:solidFill>
                  <a:srgbClr val="8E51FF"/>
                </a:solidFill>
                <a:latin typeface="Montserrat"/>
                <a:ea typeface="Montserrat"/>
                <a:cs typeface="Montserrat"/>
                <a:sym typeface="Montserrat"/>
              </a:rPr>
              <a:t>Directs citizens</a:t>
            </a:r>
            <a:r>
              <a:rPr lang="en" sz="2524" b="0" i="0" u="none" strike="noStrike" cap="none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to appropriate line, department or hospital.</a:t>
            </a:r>
            <a:endParaRPr sz="2524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9"/>
          <p:cNvSpPr/>
          <p:nvPr/>
        </p:nvSpPr>
        <p:spPr>
          <a:xfrm>
            <a:off x="7115175" y="4152900"/>
            <a:ext cx="333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4667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24"/>
              <a:buFont typeface="Montserrat Medium"/>
              <a:buNone/>
            </a:pPr>
            <a:r>
              <a:rPr lang="en" sz="2524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endParaRPr sz="25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9"/>
          <p:cNvSpPr/>
          <p:nvPr/>
        </p:nvSpPr>
        <p:spPr>
          <a:xfrm>
            <a:off x="7667246" y="4025126"/>
            <a:ext cx="66009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24"/>
              <a:buFont typeface="Montserrat SemiBold"/>
              <a:buNone/>
            </a:pPr>
            <a:r>
              <a:rPr lang="en" sz="2524" b="1" i="0" u="none" strike="noStrike" cap="none">
                <a:solidFill>
                  <a:srgbClr val="8E51FF"/>
                </a:solidFill>
                <a:latin typeface="Montserrat"/>
                <a:ea typeface="Montserrat"/>
                <a:cs typeface="Montserrat"/>
                <a:sym typeface="Montserrat"/>
              </a:rPr>
              <a:t>Provides information</a:t>
            </a:r>
            <a:r>
              <a:rPr lang="en" sz="2524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about services, procedures, and programs.</a:t>
            </a:r>
            <a:endParaRPr sz="25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9"/>
          <p:cNvSpPr/>
          <p:nvPr/>
        </p:nvSpPr>
        <p:spPr>
          <a:xfrm>
            <a:off x="7115175" y="5505450"/>
            <a:ext cx="333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4667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24"/>
              <a:buFont typeface="Montserrat Medium"/>
              <a:buNone/>
            </a:pPr>
            <a:r>
              <a:rPr lang="en" sz="2524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endParaRPr sz="25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9"/>
          <p:cNvSpPr/>
          <p:nvPr/>
        </p:nvSpPr>
        <p:spPr>
          <a:xfrm>
            <a:off x="7667246" y="5136066"/>
            <a:ext cx="65445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24"/>
              <a:buFont typeface="Montserrat SemiBold"/>
              <a:buNone/>
            </a:pPr>
            <a:r>
              <a:rPr lang="en" sz="2524" b="1" i="0" u="none" strike="noStrike" cap="none" dirty="0">
                <a:solidFill>
                  <a:srgbClr val="8E51FF"/>
                </a:solidFill>
                <a:latin typeface="Montserrat"/>
                <a:ea typeface="Montserrat"/>
                <a:cs typeface="Montserrat"/>
                <a:sym typeface="Montserrat"/>
              </a:rPr>
              <a:t>Enables feedback</a:t>
            </a:r>
            <a:r>
              <a:rPr lang="en" sz="2524" b="0" i="0" u="none" strike="noStrike" cap="none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 suggestions 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524" b="0" i="0" u="none" strike="noStrike" cap="none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about services and public priorities.</a:t>
            </a:r>
            <a:endParaRPr sz="2524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9"/>
          <p:cNvSpPr/>
          <p:nvPr/>
        </p:nvSpPr>
        <p:spPr>
          <a:xfrm>
            <a:off x="7105650" y="6981825"/>
            <a:ext cx="342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4667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24"/>
              <a:buFont typeface="Montserrat Medium"/>
              <a:buNone/>
            </a:pPr>
            <a:r>
              <a:rPr lang="en" sz="2524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</a:t>
            </a:r>
            <a:endParaRPr sz="25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9"/>
          <p:cNvSpPr/>
          <p:nvPr/>
        </p:nvSpPr>
        <p:spPr>
          <a:xfrm>
            <a:off x="7667246" y="6816648"/>
            <a:ext cx="60777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24"/>
              <a:buFont typeface="Montserrat SemiBold"/>
              <a:buNone/>
            </a:pPr>
            <a:r>
              <a:rPr lang="en" sz="2524" b="1" dirty="0">
                <a:solidFill>
                  <a:srgbClr val="8E51FF"/>
                </a:solidFill>
                <a:latin typeface="Montserrat"/>
                <a:ea typeface="Montserrat"/>
                <a:cs typeface="Montserrat"/>
                <a:sym typeface="Montserrat"/>
              </a:rPr>
              <a:t>Contributes to prevention</a:t>
            </a:r>
            <a:r>
              <a:rPr lang="en" sz="2524" b="0" i="0" u="none" strike="noStrike" cap="none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through </a:t>
            </a:r>
            <a:r>
              <a:rPr lang="en" sz="2524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automated outreach for screenings, vaccinations, and surveys.</a:t>
            </a:r>
            <a:endParaRPr sz="2524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3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972674" y="5561424"/>
            <a:ext cx="3562350" cy="472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9" title="Home-Hero-Purple.gif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008125" y="4067087"/>
            <a:ext cx="2383638" cy="238363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9"/>
          <p:cNvSpPr/>
          <p:nvPr/>
        </p:nvSpPr>
        <p:spPr>
          <a:xfrm>
            <a:off x="4369860" y="4461597"/>
            <a:ext cx="1571700" cy="1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0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25"/>
              <a:buFont typeface="Montserrat Medium"/>
              <a:buNone/>
            </a:pPr>
            <a:r>
              <a:rPr lang="en" sz="3125" b="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AI</a:t>
            </a:r>
          </a:p>
          <a:p>
            <a:pPr marL="0" marR="0" lvl="0" indent="0" algn="ctr" rtl="0">
              <a:lnSpc>
                <a:spcPct val="70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25"/>
              <a:buFont typeface="Montserrat Medium"/>
              <a:buNone/>
            </a:pPr>
            <a:r>
              <a:rPr lang="en" sz="3125" dirty="0">
                <a:latin typeface="Montserrat Medium"/>
                <a:ea typeface="Montserrat Medium"/>
                <a:cs typeface="Montserrat Medium"/>
                <a:sym typeface="Montserrat Medium"/>
              </a:rPr>
              <a:t>Care</a:t>
            </a:r>
            <a:r>
              <a:rPr lang="en" sz="3125" b="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Agents</a:t>
            </a:r>
            <a:endParaRPr sz="31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9"/>
          <p:cNvSpPr txBox="1"/>
          <p:nvPr/>
        </p:nvSpPr>
        <p:spPr>
          <a:xfrm>
            <a:off x="7617065" y="3373854"/>
            <a:ext cx="629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Κατευθύνει τους πολίτες στην κατάλληλη γραμμή, υπηρεσία ή νοσοκομείο.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p39"/>
          <p:cNvSpPr txBox="1"/>
          <p:nvPr/>
        </p:nvSpPr>
        <p:spPr>
          <a:xfrm>
            <a:off x="7617065" y="4840605"/>
            <a:ext cx="629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Παρέχει πληροφορίες για υπηρεσίες, διαδικασίες και προγράμματα.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39"/>
          <p:cNvSpPr txBox="1"/>
          <p:nvPr/>
        </p:nvSpPr>
        <p:spPr>
          <a:xfrm>
            <a:off x="7617065" y="6220545"/>
            <a:ext cx="629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Επιτρέπει ανατροφοδότηση και προτάσεις για τις υπηρεσίες.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39"/>
          <p:cNvSpPr txBox="1"/>
          <p:nvPr/>
        </p:nvSpPr>
        <p:spPr>
          <a:xfrm>
            <a:off x="7617065" y="8106227"/>
            <a:ext cx="629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Συμβάλλει στην πρόληψη μέσω αυτοματοποιημένων υπενθυμίσεων για εξετάσεις, εμβολιασμούς και έρευνες.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39"/>
          <p:cNvSpPr txBox="1"/>
          <p:nvPr/>
        </p:nvSpPr>
        <p:spPr>
          <a:xfrm>
            <a:off x="15039311" y="3033150"/>
            <a:ext cx="118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rgbClr val="A684FF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LISTEN</a:t>
            </a:r>
            <a:r>
              <a:rPr lang="en" sz="1000" dirty="0">
                <a:solidFill>
                  <a:srgbClr val="A684FF"/>
                </a:solidFill>
              </a:rPr>
              <a:t> </a:t>
            </a:r>
            <a:endParaRPr sz="1000" dirty="0">
              <a:solidFill>
                <a:srgbClr val="A684FF"/>
              </a:solidFill>
            </a:endParaRPr>
          </a:p>
        </p:txBody>
      </p:sp>
      <p:pic>
        <p:nvPicPr>
          <p:cNvPr id="3" name="Greek Audio Demo.mp3">
            <a:hlinkClick r:id="" action="ppaction://media"/>
            <a:extLst>
              <a:ext uri="{FF2B5EF4-FFF2-40B4-BE49-F238E27FC236}">
                <a16:creationId xmlns:a16="http://schemas.microsoft.com/office/drawing/2014/main" xmlns="" id="{6A0CBC5C-8D8E-23B8-CB11-754826AAE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/>
          <a:stretch/>
        </p:blipFill>
        <p:spPr>
          <a:xfrm>
            <a:off x="15115721" y="1952663"/>
            <a:ext cx="1028581" cy="1028581"/>
          </a:xfrm>
          <a:prstGeom prst="rect">
            <a:avLst/>
          </a:prstGeom>
        </p:spPr>
      </p:pic>
      <p:pic>
        <p:nvPicPr>
          <p:cNvPr id="2" name="Greece Demo_Cancer Screening.mp3">
            <a:hlinkClick r:id="" action="ppaction://media"/>
            <a:extLst>
              <a:ext uri="{FF2B5EF4-FFF2-40B4-BE49-F238E27FC236}">
                <a16:creationId xmlns:a16="http://schemas.microsoft.com/office/drawing/2014/main" xmlns="" id="{30527EE6-3584-988F-E464-0719655F6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rcRect/>
          <a:stretch/>
        </p:blipFill>
        <p:spPr>
          <a:xfrm>
            <a:off x="15137395" y="3780219"/>
            <a:ext cx="1006907" cy="1006907"/>
          </a:xfrm>
          <a:prstGeom prst="rect">
            <a:avLst/>
          </a:prstGeom>
        </p:spPr>
      </p:pic>
      <p:sp>
        <p:nvSpPr>
          <p:cNvPr id="4" name="Google Shape;345;p39">
            <a:extLst>
              <a:ext uri="{FF2B5EF4-FFF2-40B4-BE49-F238E27FC236}">
                <a16:creationId xmlns:a16="http://schemas.microsoft.com/office/drawing/2014/main" xmlns="" id="{A6CA8AB2-7962-FAFC-E89F-40E77BA65D94}"/>
              </a:ext>
            </a:extLst>
          </p:cNvPr>
          <p:cNvSpPr txBox="1"/>
          <p:nvPr/>
        </p:nvSpPr>
        <p:spPr>
          <a:xfrm>
            <a:off x="15039311" y="4793444"/>
            <a:ext cx="118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rgbClr val="A684FF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LISTEN</a:t>
            </a:r>
            <a:r>
              <a:rPr lang="en" sz="1000" dirty="0">
                <a:solidFill>
                  <a:srgbClr val="A684FF"/>
                </a:solidFill>
              </a:rPr>
              <a:t> </a:t>
            </a:r>
            <a:endParaRPr sz="1000" dirty="0">
              <a:solidFill>
                <a:srgbClr val="A684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575" y="409575"/>
            <a:ext cx="1670685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8800" y="2571750"/>
            <a:ext cx="14620875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0"/>
          <p:cNvSpPr/>
          <p:nvPr/>
        </p:nvSpPr>
        <p:spPr>
          <a:xfrm>
            <a:off x="695325" y="461963"/>
            <a:ext cx="3950542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rgbClr val="0A0A0A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0"/>
          <p:cNvSpPr/>
          <p:nvPr/>
        </p:nvSpPr>
        <p:spPr>
          <a:xfrm>
            <a:off x="8505825" y="3543300"/>
            <a:ext cx="139065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7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24"/>
              <a:buFont typeface="Montserrat Medium"/>
              <a:buNone/>
            </a:pPr>
            <a:r>
              <a:rPr lang="en" sz="2324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Self-care</a:t>
            </a:r>
            <a:endParaRPr sz="23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0"/>
          <p:cNvSpPr/>
          <p:nvPr/>
        </p:nvSpPr>
        <p:spPr>
          <a:xfrm>
            <a:off x="12477750" y="3448050"/>
            <a:ext cx="4019550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1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25"/>
              <a:buFont typeface="Montserrat Medium"/>
              <a:buNone/>
            </a:pPr>
            <a:r>
              <a:rPr lang="en" sz="2025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Directs to useful information</a:t>
            </a:r>
            <a:endParaRPr sz="20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0"/>
          <p:cNvSpPr/>
          <p:nvPr/>
        </p:nvSpPr>
        <p:spPr>
          <a:xfrm>
            <a:off x="12477750" y="4762500"/>
            <a:ext cx="4019550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1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25"/>
              <a:buFont typeface="Montserrat Medium"/>
              <a:buNone/>
            </a:pPr>
            <a:r>
              <a:rPr lang="en" sz="2025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Assists with scheduling</a:t>
            </a:r>
            <a:endParaRPr sz="20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0"/>
          <p:cNvSpPr/>
          <p:nvPr/>
        </p:nvSpPr>
        <p:spPr>
          <a:xfrm>
            <a:off x="12477750" y="5894350"/>
            <a:ext cx="40197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1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25"/>
              <a:buFont typeface="Montserrat Medium"/>
              <a:buNone/>
            </a:pPr>
            <a:r>
              <a:rPr lang="en" sz="2025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Shares ER waiting times </a:t>
            </a:r>
            <a:endParaRPr sz="20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0"/>
          <p:cNvSpPr/>
          <p:nvPr/>
        </p:nvSpPr>
        <p:spPr>
          <a:xfrm>
            <a:off x="12477750" y="6688177"/>
            <a:ext cx="40959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1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25"/>
              <a:buFont typeface="Montserrat Medium"/>
              <a:buNone/>
            </a:pPr>
            <a:r>
              <a:rPr lang="en" sz="2025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Escalates to human coordinator</a:t>
            </a:r>
            <a:endParaRPr sz="20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0"/>
          <p:cNvSpPr/>
          <p:nvPr/>
        </p:nvSpPr>
        <p:spPr>
          <a:xfrm>
            <a:off x="8505825" y="4895850"/>
            <a:ext cx="2085975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7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24"/>
              <a:buFont typeface="Montserrat Medium"/>
              <a:buNone/>
            </a:pPr>
            <a:r>
              <a:rPr lang="en" sz="2324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Primary Care</a:t>
            </a:r>
            <a:endParaRPr sz="23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0"/>
          <p:cNvSpPr/>
          <p:nvPr/>
        </p:nvSpPr>
        <p:spPr>
          <a:xfrm>
            <a:off x="8505825" y="6276976"/>
            <a:ext cx="1857375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7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24"/>
              <a:buFont typeface="Montserrat Medium"/>
              <a:buNone/>
            </a:pPr>
            <a:r>
              <a:rPr lang="en" sz="2324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Emergency</a:t>
            </a:r>
            <a:endParaRPr sz="23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0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9999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9999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63" name="Google Shape;363;p40" title="Home-Hero-Purple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1648" y="3964132"/>
            <a:ext cx="2383638" cy="238363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0"/>
          <p:cNvSpPr/>
          <p:nvPr/>
        </p:nvSpPr>
        <p:spPr>
          <a:xfrm>
            <a:off x="5073383" y="4358641"/>
            <a:ext cx="1571700" cy="1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0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25"/>
              <a:buFont typeface="Montserrat Medium"/>
              <a:buNone/>
            </a:pPr>
            <a:r>
              <a:rPr lang="en" sz="3125" b="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AI</a:t>
            </a:r>
          </a:p>
          <a:p>
            <a:pPr marL="0" marR="0" lvl="0" indent="0" algn="ctr" rtl="0">
              <a:lnSpc>
                <a:spcPct val="70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25"/>
              <a:buFont typeface="Montserrat Medium"/>
              <a:buNone/>
            </a:pPr>
            <a:r>
              <a:rPr lang="en" sz="3125" dirty="0">
                <a:latin typeface="Montserrat Medium"/>
                <a:ea typeface="Montserrat Medium"/>
                <a:cs typeface="Montserrat Medium"/>
                <a:sym typeface="Montserrat Medium"/>
              </a:rPr>
              <a:t>Care</a:t>
            </a:r>
            <a:r>
              <a:rPr lang="en" sz="3125" b="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Agents</a:t>
            </a:r>
            <a:endParaRPr sz="31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0"/>
          <p:cNvSpPr txBox="1"/>
          <p:nvPr/>
        </p:nvSpPr>
        <p:spPr>
          <a:xfrm>
            <a:off x="12409313" y="3813584"/>
            <a:ext cx="459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Κατευθύνει σε χρήσιμες πληροφορίες.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40"/>
          <p:cNvSpPr txBox="1"/>
          <p:nvPr/>
        </p:nvSpPr>
        <p:spPr>
          <a:xfrm>
            <a:off x="12389832" y="5125423"/>
            <a:ext cx="459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Βοηθά στον προγραμματισμό.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40"/>
          <p:cNvSpPr txBox="1"/>
          <p:nvPr/>
        </p:nvSpPr>
        <p:spPr>
          <a:xfrm>
            <a:off x="12427577" y="7041984"/>
            <a:ext cx="459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Κλιμακώνει σε ανθρώπινο συντονιστή.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40"/>
          <p:cNvSpPr txBox="1"/>
          <p:nvPr/>
        </p:nvSpPr>
        <p:spPr>
          <a:xfrm>
            <a:off x="12402493" y="6115902"/>
            <a:ext cx="459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Κοινοποιεί τους χρόνους αναμονής στα επείγοντα.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9" name="Google Shape;369;p40"/>
          <p:cNvSpPr txBox="1"/>
          <p:nvPr/>
        </p:nvSpPr>
        <p:spPr>
          <a:xfrm>
            <a:off x="8415300" y="4029075"/>
            <a:ext cx="157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αυτοφροντίδα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0" name="Google Shape;370;p40"/>
          <p:cNvSpPr txBox="1"/>
          <p:nvPr/>
        </p:nvSpPr>
        <p:spPr>
          <a:xfrm>
            <a:off x="8455050" y="5343525"/>
            <a:ext cx="20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πρωτοβάθμια φροντίδα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40"/>
          <p:cNvSpPr txBox="1"/>
          <p:nvPr/>
        </p:nvSpPr>
        <p:spPr>
          <a:xfrm>
            <a:off x="8455050" y="6785450"/>
            <a:ext cx="190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επείγοντα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4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"/>
            <a:ext cx="18289793" cy="1029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725" y="4323875"/>
            <a:ext cx="16234824" cy="360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2739" y="8013087"/>
            <a:ext cx="28724" cy="37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1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35889" y="8012120"/>
            <a:ext cx="28649" cy="37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1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88964" y="8011153"/>
            <a:ext cx="28649" cy="3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1"/>
          <p:cNvSpPr/>
          <p:nvPr/>
        </p:nvSpPr>
        <p:spPr>
          <a:xfrm rot="-563">
            <a:off x="647325" y="1115716"/>
            <a:ext cx="16493700" cy="23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34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75"/>
              <a:buFont typeface="Instrument Serif"/>
              <a:buNone/>
            </a:pPr>
            <a:r>
              <a:rPr lang="en" sz="5775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Immediate initiatives</a:t>
            </a:r>
            <a:r>
              <a:rPr lang="en" sz="577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that build trust and set the stage for broader transformation.</a:t>
            </a:r>
            <a:endParaRPr sz="5775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3" name="Google Shape;383;p41"/>
          <p:cNvSpPr/>
          <p:nvPr/>
        </p:nvSpPr>
        <p:spPr>
          <a:xfrm rot="-626">
            <a:off x="1458319" y="5414349"/>
            <a:ext cx="4943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9260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4125"/>
              <a:buFont typeface="Instrument Serif"/>
              <a:buNone/>
            </a:pPr>
            <a:r>
              <a:rPr lang="en" sz="2925" i="0" u="none" strike="noStrike" cap="none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Information Line</a:t>
            </a:r>
            <a:endParaRPr sz="2925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4" name="Google Shape;384;p41"/>
          <p:cNvSpPr/>
          <p:nvPr/>
        </p:nvSpPr>
        <p:spPr>
          <a:xfrm rot="-691">
            <a:off x="1458441" y="6295801"/>
            <a:ext cx="44769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1975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1873"/>
              <a:buFont typeface="Inter Medium"/>
              <a:buNone/>
            </a:pPr>
            <a:r>
              <a:rPr lang="en" sz="1673" i="0" u="none" strike="noStrike" cap="none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AI trained on the Ministry’s own website and guidelines, giving citizens fast, reliable answers in seconds.</a:t>
            </a:r>
            <a:br>
              <a:rPr lang="en" sz="1673" i="0" u="none" strike="noStrike" cap="none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673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41"/>
          <p:cNvSpPr/>
          <p:nvPr/>
        </p:nvSpPr>
        <p:spPr>
          <a:xfrm rot="-714">
            <a:off x="6935193" y="5432485"/>
            <a:ext cx="43341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9260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4125"/>
              <a:buFont typeface="Instrument Serif"/>
              <a:buNone/>
            </a:pPr>
            <a:r>
              <a:rPr lang="en" sz="2925" i="0" u="none" strike="noStrike" cap="none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Smart Service Routing</a:t>
            </a:r>
            <a:endParaRPr sz="2925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6" name="Google Shape;386;p41"/>
          <p:cNvSpPr/>
          <p:nvPr/>
        </p:nvSpPr>
        <p:spPr>
          <a:xfrm rot="-691">
            <a:off x="6935316" y="6285309"/>
            <a:ext cx="44769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1975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1873"/>
              <a:buFont typeface="Inter Medium"/>
              <a:buNone/>
            </a:pPr>
            <a:r>
              <a:rPr lang="en" sz="1673" i="0" u="none" strike="noStrike" cap="none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Direct connections to the right service, reducing wait times and ending frustrating misrouted calls.</a:t>
            </a:r>
            <a:endParaRPr sz="1673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41"/>
          <p:cNvSpPr/>
          <p:nvPr/>
        </p:nvSpPr>
        <p:spPr>
          <a:xfrm rot="-513">
            <a:off x="12412074" y="5446093"/>
            <a:ext cx="4021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9260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4125"/>
              <a:buFont typeface="Instrument Serif"/>
              <a:buNone/>
            </a:pPr>
            <a:r>
              <a:rPr lang="en" sz="2925" i="0" u="none" strike="noStrike" cap="none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Citizen Voice Line</a:t>
            </a:r>
            <a:endParaRPr sz="2925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8" name="Google Shape;388;p41"/>
          <p:cNvSpPr/>
          <p:nvPr/>
        </p:nvSpPr>
        <p:spPr>
          <a:xfrm rot="-691">
            <a:off x="12412116" y="6251041"/>
            <a:ext cx="44769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1975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1873"/>
              <a:buFont typeface="Inter Medium"/>
              <a:buNone/>
            </a:pPr>
            <a:r>
              <a:rPr lang="en" sz="1673" i="0" u="none" strike="noStrike" cap="none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modern channel for citizen input, showing that the Ministry listens and responds.</a:t>
            </a:r>
            <a:endParaRPr sz="1673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41"/>
          <p:cNvSpPr/>
          <p:nvPr/>
        </p:nvSpPr>
        <p:spPr>
          <a:xfrm rot="-449">
            <a:off x="2436698" y="8536801"/>
            <a:ext cx="22989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E51FF"/>
              </a:buClr>
              <a:buSzPts val="1950"/>
              <a:buFont typeface="IBM Plex Mono Medium"/>
              <a:buNone/>
            </a:pPr>
            <a:r>
              <a:rPr lang="en" sz="1950" i="0" u="none" strike="noStrike" cap="none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CREDIBILITY </a:t>
            </a:r>
            <a:br>
              <a:rPr lang="en" sz="1950" i="0" u="none" strike="noStrike" cap="none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950" i="0" u="none" strike="noStrike" cap="none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&amp; TRUST</a:t>
            </a:r>
            <a:endParaRPr sz="195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0" name="Google Shape;390;p41"/>
          <p:cNvSpPr/>
          <p:nvPr/>
        </p:nvSpPr>
        <p:spPr>
          <a:xfrm rot="-610">
            <a:off x="7448498" y="8535726"/>
            <a:ext cx="33816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E51FF"/>
              </a:buClr>
              <a:buSzPts val="1950"/>
              <a:buFont typeface="IBM Plex Mono Medium"/>
              <a:buNone/>
            </a:pPr>
            <a:r>
              <a:rPr lang="en" sz="1950" i="0" u="none" strike="noStrike" cap="none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EFFICIENCY </a:t>
            </a:r>
            <a:br>
              <a:rPr lang="en" sz="1950" i="0" u="none" strike="noStrike" cap="none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950" i="0" u="none" strike="noStrike" cap="none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&amp; CONFIDENCE</a:t>
            </a:r>
            <a:endParaRPr sz="195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1" name="Google Shape;391;p41"/>
          <p:cNvSpPr/>
          <p:nvPr/>
        </p:nvSpPr>
        <p:spPr>
          <a:xfrm rot="-519">
            <a:off x="12734873" y="8534748"/>
            <a:ext cx="39720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E51FF"/>
              </a:buClr>
              <a:buSzPts val="1950"/>
              <a:buFont typeface="IBM Plex Mono Medium"/>
              <a:buNone/>
            </a:pPr>
            <a:r>
              <a:rPr lang="en" sz="1950" i="0" u="none" strike="noStrike" cap="none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ENGAGEMENT </a:t>
            </a:r>
            <a:br>
              <a:rPr lang="en" sz="1950" i="0" u="none" strike="noStrike" cap="none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950" i="0" u="none" strike="noStrike" cap="none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&amp; RESPONSIVENESS</a:t>
            </a:r>
            <a:endParaRPr sz="195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92" name="Google Shape;392;p41" title="brand_sword_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230600" y="409575"/>
            <a:ext cx="1266825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1"/>
          <p:cNvSpPr txBox="1"/>
          <p:nvPr/>
        </p:nvSpPr>
        <p:spPr>
          <a:xfrm>
            <a:off x="794525" y="3378481"/>
            <a:ext cx="16547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34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Άμεσες πρωτοβουλίες που οικοδομούν εμπιστοσύνη και δημιουργούν τη βάση για ευρύτερη μεταρρύθμιση</a:t>
            </a:r>
            <a:endParaRPr sz="2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4" name="Google Shape;394;p41"/>
          <p:cNvSpPr/>
          <p:nvPr/>
        </p:nvSpPr>
        <p:spPr>
          <a:xfrm rot="-626">
            <a:off x="1456574" y="5874710"/>
            <a:ext cx="4943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9260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4125"/>
              <a:buFont typeface="Instrument Serif"/>
              <a:buNone/>
            </a:pPr>
            <a:r>
              <a:rPr lang="en" sz="1500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Γραμμή Πληροφόρησης</a:t>
            </a:r>
            <a:endParaRPr sz="150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5" name="Google Shape;395;p41"/>
          <p:cNvSpPr/>
          <p:nvPr/>
        </p:nvSpPr>
        <p:spPr>
          <a:xfrm rot="-714">
            <a:off x="6933448" y="5892846"/>
            <a:ext cx="43341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9260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4125"/>
              <a:buFont typeface="Instrument Serif"/>
              <a:buNone/>
            </a:pPr>
            <a:r>
              <a:rPr lang="en" sz="1500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Έξυπνη Δρομολόγηση Υπηρεσιών</a:t>
            </a:r>
            <a:endParaRPr sz="150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6" name="Google Shape;396;p41"/>
          <p:cNvSpPr/>
          <p:nvPr/>
        </p:nvSpPr>
        <p:spPr>
          <a:xfrm rot="-513">
            <a:off x="12410329" y="5906454"/>
            <a:ext cx="4021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9260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4125"/>
              <a:buFont typeface="Instrument Serif"/>
              <a:buNone/>
            </a:pPr>
            <a:r>
              <a:rPr lang="en" sz="1500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Γραμμή Φωνής Πολιτών</a:t>
            </a:r>
            <a:endParaRPr sz="150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7" name="Google Shape;397;p41"/>
          <p:cNvSpPr/>
          <p:nvPr/>
        </p:nvSpPr>
        <p:spPr>
          <a:xfrm rot="-691">
            <a:off x="1462224" y="7263626"/>
            <a:ext cx="44769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1975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1873"/>
              <a:buFont typeface="Inter Medium"/>
              <a:buNone/>
            </a:pPr>
            <a:r>
              <a:rPr lang="en" sz="1200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AI εκπαιδευμένη στις οδηγίες του Υπουργείου, με γρήγορες και αξιόπιστες απαντήσεις.</a:t>
            </a:r>
            <a:r>
              <a:rPr lang="en" sz="1200" i="0" u="none" strike="noStrike" cap="none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en" sz="1200" i="0" u="none" strike="noStrike" cap="none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2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41"/>
          <p:cNvSpPr/>
          <p:nvPr/>
        </p:nvSpPr>
        <p:spPr>
          <a:xfrm rot="-656">
            <a:off x="6939100" y="7253168"/>
            <a:ext cx="4719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1975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1873"/>
              <a:buFont typeface="Inter Medium"/>
              <a:buNone/>
            </a:pPr>
            <a:r>
              <a:rPr lang="en" sz="1200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Άμεση σύνδεση με τη σωστή υπηρεσία, μειώνοντας τους χρόνους αναμονής και τερματίζοντας τις λανθασμένες προωθήσεις κλήσεων.</a:t>
            </a:r>
            <a:endParaRPr sz="12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41"/>
          <p:cNvSpPr/>
          <p:nvPr/>
        </p:nvSpPr>
        <p:spPr>
          <a:xfrm rot="-691">
            <a:off x="12415900" y="7218863"/>
            <a:ext cx="44769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1975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1873"/>
              <a:buFont typeface="Inter Medium"/>
              <a:buNone/>
            </a:pPr>
            <a:r>
              <a:rPr lang="en" sz="1200">
                <a:solidFill>
                  <a:srgbClr val="100C0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Ένα σύγχρονο κανάλι για τις απόψεις των πολιτών, που δείχνει ότι το Υπουργείο ακούει και ανταποκρίνεται.</a:t>
            </a:r>
            <a:endParaRPr sz="12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41"/>
          <p:cNvSpPr/>
          <p:nvPr/>
        </p:nvSpPr>
        <p:spPr>
          <a:xfrm rot="-449">
            <a:off x="2436698" y="9282376"/>
            <a:ext cx="22989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E51FF"/>
              </a:buClr>
              <a:buSzPts val="1950"/>
              <a:buFont typeface="IBM Plex Mono Medium"/>
              <a:buNone/>
            </a:pPr>
            <a:r>
              <a:rPr lang="en" sz="1150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Αξιοπιστία &amp; Εμπιστοσύνη</a:t>
            </a:r>
            <a:endParaRPr sz="115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1" name="Google Shape;401;p41"/>
          <p:cNvSpPr/>
          <p:nvPr/>
        </p:nvSpPr>
        <p:spPr>
          <a:xfrm rot="-610">
            <a:off x="7448498" y="9281301"/>
            <a:ext cx="33816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E51FF"/>
              </a:buClr>
              <a:buSzPts val="1950"/>
              <a:buFont typeface="IBM Plex Mono Medium"/>
              <a:buNone/>
            </a:pPr>
            <a:r>
              <a:rPr lang="en" sz="1150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Αποτελεσματικότητα &amp; Σιγουριά</a:t>
            </a:r>
            <a:endParaRPr sz="115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2" name="Google Shape;402;p41"/>
          <p:cNvSpPr/>
          <p:nvPr/>
        </p:nvSpPr>
        <p:spPr>
          <a:xfrm rot="-519">
            <a:off x="12734873" y="9280323"/>
            <a:ext cx="39720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E51FF"/>
              </a:buClr>
              <a:buSzPts val="1950"/>
              <a:buFont typeface="IBM Plex Mono Medium"/>
              <a:buNone/>
            </a:pPr>
            <a:r>
              <a:rPr lang="en" sz="1150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Εμπλοκή &amp; Ανταποκρισιμότητα</a:t>
            </a:r>
            <a:endParaRPr sz="115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2" title="brand_sword_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0600" y="409575"/>
            <a:ext cx="1266825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"/>
            <a:ext cx="18289793" cy="10290193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2"/>
          <p:cNvSpPr txBox="1"/>
          <p:nvPr/>
        </p:nvSpPr>
        <p:spPr>
          <a:xfrm>
            <a:off x="457200" y="887700"/>
            <a:ext cx="169419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5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AI transformation plan for the 1566 Line</a:t>
            </a:r>
            <a:endParaRPr sz="665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1" name="Google Shape;411;p42"/>
          <p:cNvSpPr>
            <a:spLocks noGrp="1"/>
          </p:cNvSpPr>
          <p:nvPr>
            <p:ph type="body" idx="1"/>
          </p:nvPr>
        </p:nvSpPr>
        <p:spPr>
          <a:xfrm>
            <a:off x="484475" y="3334325"/>
            <a:ext cx="6591900" cy="1023600"/>
          </a:xfrm>
          <a:prstGeom prst="roundRect">
            <a:avLst>
              <a:gd name="adj" fmla="val 0"/>
            </a:avLst>
          </a:prstGeom>
          <a:solidFill>
            <a:srgbClr val="8E51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Phase 1: </a:t>
            </a:r>
            <a:r>
              <a:rPr lang="en"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Intelligent Front Door</a:t>
            </a:r>
            <a:endParaRPr sz="2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Φάση 1: Έξυπνη Κεντρική Είσοδος", "Κύρια Είσοδος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42"/>
          <p:cNvSpPr>
            <a:spLocks noGrp="1"/>
          </p:cNvSpPr>
          <p:nvPr>
            <p:ph type="body" idx="2"/>
          </p:nvPr>
        </p:nvSpPr>
        <p:spPr>
          <a:xfrm>
            <a:off x="484475" y="4773751"/>
            <a:ext cx="6532500" cy="967800"/>
          </a:xfrm>
          <a:prstGeom prst="roundRect">
            <a:avLst>
              <a:gd name="adj" fmla="val 0"/>
            </a:avLst>
          </a:prstGeom>
          <a:solidFill>
            <a:srgbClr val="8E51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Phase 1: </a:t>
            </a:r>
            <a:r>
              <a:rPr lang="en"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Citizen Voice Line</a:t>
            </a:r>
            <a:endParaRPr sz="2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Φάση 1: Γραμμή Φωνής Πολιτών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42"/>
          <p:cNvSpPr>
            <a:spLocks noGrp="1"/>
          </p:cNvSpPr>
          <p:nvPr>
            <p:ph type="body" idx="3"/>
          </p:nvPr>
        </p:nvSpPr>
        <p:spPr>
          <a:xfrm>
            <a:off x="3569150" y="6302400"/>
            <a:ext cx="7474800" cy="1023600"/>
          </a:xfrm>
          <a:prstGeom prst="roundRect">
            <a:avLst>
              <a:gd name="adj" fmla="val 0"/>
            </a:avLst>
          </a:prstGeom>
          <a:solidFill>
            <a:srgbClr val="FFB36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Phase 2: </a:t>
            </a:r>
            <a:r>
              <a:rPr lang="en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Care Navigator</a:t>
            </a:r>
            <a:endParaRPr sz="25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Φάση 2: Πλοηγός Φροντίδας με Τεχνητή Νοημοσύνη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4" name="Google Shape;414;p42"/>
          <p:cNvSpPr>
            <a:spLocks noGrp="1"/>
          </p:cNvSpPr>
          <p:nvPr>
            <p:ph type="body" idx="4"/>
          </p:nvPr>
        </p:nvSpPr>
        <p:spPr>
          <a:xfrm>
            <a:off x="7332850" y="7652575"/>
            <a:ext cx="9555300" cy="967800"/>
          </a:xfrm>
          <a:prstGeom prst="roundRect">
            <a:avLst>
              <a:gd name="adj" fmla="val 0"/>
            </a:avLst>
          </a:prstGeom>
          <a:solidFill>
            <a:srgbClr val="FF767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Phase 3: </a:t>
            </a:r>
            <a:r>
              <a:rPr lang="en" sz="2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Voice Triage</a:t>
            </a:r>
            <a:endParaRPr sz="2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Φάση 3: Φωνητική Διαλογή</a:t>
            </a: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42"/>
          <p:cNvSpPr txBox="1"/>
          <p:nvPr/>
        </p:nvSpPr>
        <p:spPr>
          <a:xfrm>
            <a:off x="484475" y="1911300"/>
            <a:ext cx="16756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Montserrat"/>
                <a:ea typeface="Montserrat"/>
                <a:cs typeface="Montserrat"/>
                <a:sym typeface="Montserrat"/>
              </a:rPr>
              <a:t>Σχέδιο μετασχηματισμού με Τεχνητή Νοημοσύνη για τη Γραμμή 1566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575" y="409575"/>
            <a:ext cx="1670685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3400" y="5537510"/>
            <a:ext cx="9591675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82075" y="5404160"/>
            <a:ext cx="3238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82650" y="8995085"/>
            <a:ext cx="3238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1975" y="8995085"/>
            <a:ext cx="3238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5774" y="6632885"/>
            <a:ext cx="9286877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/>
          <p:nvPr/>
        </p:nvSpPr>
        <p:spPr>
          <a:xfrm>
            <a:off x="695325" y="461963"/>
            <a:ext cx="3950542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rgbClr val="0A0A0A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3"/>
          <p:cNvSpPr/>
          <p:nvPr/>
        </p:nvSpPr>
        <p:spPr>
          <a:xfrm>
            <a:off x="2081175" y="1345473"/>
            <a:ext cx="14287500" cy="1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78F8"/>
              </a:buClr>
              <a:buSzPts val="6675"/>
              <a:buFont typeface="Montserrat Medium"/>
              <a:buNone/>
            </a:pPr>
            <a:r>
              <a:rPr lang="en" sz="6675" b="0" i="0" u="none" strike="noStrike" cap="none">
                <a:solidFill>
                  <a:srgbClr val="9C78F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Our best people, working with </a:t>
            </a:r>
            <a:r>
              <a:rPr lang="en" sz="6675">
                <a:solidFill>
                  <a:srgbClr val="9C78F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certified</a:t>
            </a:r>
            <a:r>
              <a:rPr lang="en" sz="6675" b="0" i="0" u="none" strike="noStrike" cap="none">
                <a:solidFill>
                  <a:srgbClr val="9C78F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AI triage</a:t>
            </a:r>
            <a:r>
              <a:rPr lang="en" sz="6675">
                <a:solidFill>
                  <a:srgbClr val="9C78F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" sz="6675" b="0" i="0" u="none" strike="noStrike" cap="none">
                <a:solidFill>
                  <a:srgbClr val="9C78F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side-by-side with Greece.</a:t>
            </a:r>
            <a:endParaRPr sz="66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3"/>
          <p:cNvSpPr/>
          <p:nvPr/>
        </p:nvSpPr>
        <p:spPr>
          <a:xfrm>
            <a:off x="4978550" y="8785447"/>
            <a:ext cx="13908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1733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250"/>
              <a:buFont typeface="Montserrat Medium"/>
              <a:buNone/>
            </a:pPr>
            <a:r>
              <a:rPr lang="en" sz="2250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Ministry of Health</a:t>
            </a:r>
            <a:endParaRPr sz="2250" b="0" i="0" u="none" strike="noStrike" cap="none">
              <a:solidFill>
                <a:srgbClr val="0A0A0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91733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250"/>
              <a:buFont typeface="Montserrat Medium"/>
              <a:buNone/>
            </a:pPr>
            <a:r>
              <a:rPr lang="en" sz="165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Υπουργείο Υγείας</a:t>
            </a:r>
            <a:endParaRPr sz="1650">
              <a:solidFill>
                <a:srgbClr val="0A0A0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1" name="Google Shape;431;p43"/>
          <p:cNvSpPr/>
          <p:nvPr/>
        </p:nvSpPr>
        <p:spPr>
          <a:xfrm>
            <a:off x="12084670" y="8583070"/>
            <a:ext cx="1447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1733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250"/>
              <a:buFont typeface="Montserrat Medium"/>
              <a:buNone/>
            </a:pPr>
            <a:r>
              <a:rPr lang="en" sz="2250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1566 Operators</a:t>
            </a:r>
            <a:endParaRPr sz="2250" b="0" i="0" u="none" strike="noStrike" cap="none">
              <a:solidFill>
                <a:srgbClr val="0A0A0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91733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250"/>
              <a:buFont typeface="Montserrat Medium"/>
              <a:buNone/>
            </a:pPr>
            <a:r>
              <a:rPr lang="en" sz="165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Χειριστές του 1566</a:t>
            </a:r>
            <a:endParaRPr sz="1650">
              <a:solidFill>
                <a:srgbClr val="0A0A0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2" name="Google Shape;432;p43"/>
          <p:cNvSpPr/>
          <p:nvPr/>
        </p:nvSpPr>
        <p:spPr>
          <a:xfrm>
            <a:off x="7496175" y="5927460"/>
            <a:ext cx="34575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1733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250"/>
              <a:buFont typeface="Montserrat Medium"/>
              <a:buNone/>
            </a:pPr>
            <a:r>
              <a:rPr lang="en" sz="2250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Sword </a:t>
            </a:r>
            <a:r>
              <a:rPr lang="en" sz="225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AI Experts</a:t>
            </a:r>
            <a:endParaRPr sz="2250">
              <a:solidFill>
                <a:srgbClr val="0A0A0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91733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250"/>
              <a:buFont typeface="Montserrat Medium"/>
              <a:buNone/>
            </a:pPr>
            <a:r>
              <a:rPr lang="en" sz="165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Ειδικοί Τεχνητής Νοημοσύνης της Sword</a:t>
            </a:r>
            <a:endParaRPr sz="1650">
              <a:solidFill>
                <a:srgbClr val="0A0A0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3" name="Google Shape;433;p43"/>
          <p:cNvSpPr/>
          <p:nvPr/>
        </p:nvSpPr>
        <p:spPr>
          <a:xfrm rot="-819">
            <a:off x="6163825" y="9303118"/>
            <a:ext cx="62976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E51FF"/>
              </a:buClr>
              <a:buSzPts val="2550"/>
              <a:buFont typeface="Inter Medium"/>
              <a:buNone/>
            </a:pPr>
            <a:r>
              <a:rPr lang="en" sz="2050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Independent Scientific Evaluation</a:t>
            </a:r>
            <a:endParaRPr sz="205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43"/>
          <p:cNvSpPr txBox="1"/>
          <p:nvPr/>
        </p:nvSpPr>
        <p:spPr>
          <a:xfrm>
            <a:off x="3424800" y="4467152"/>
            <a:ext cx="1188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Οι καλύτεροι άνθρωποί μας, μαζί με πιστοποιημένη AI διαλογή, δίπλα στην Ελλάδα.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43"/>
          <p:cNvSpPr/>
          <p:nvPr/>
        </p:nvSpPr>
        <p:spPr>
          <a:xfrm rot="-754">
            <a:off x="4356600" y="9643799"/>
            <a:ext cx="9574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E51FF"/>
              </a:buClr>
              <a:buSzPts val="2550"/>
              <a:buFont typeface="Inter Medium"/>
              <a:buNone/>
            </a:pPr>
            <a:r>
              <a:rPr lang="en" sz="1650">
                <a:solidFill>
                  <a:srgbClr val="8E51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Ανεξάρτητη Επιστημονική Αξιολόγηση</a:t>
            </a:r>
            <a:endParaRPr sz="165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4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82475" y="3514725"/>
            <a:ext cx="5314950" cy="53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6525" y="4667250"/>
            <a:ext cx="5705489" cy="421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6924" y="5772150"/>
            <a:ext cx="5563999" cy="31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4"/>
          <p:cNvSpPr/>
          <p:nvPr/>
        </p:nvSpPr>
        <p:spPr>
          <a:xfrm>
            <a:off x="695325" y="461963"/>
            <a:ext cx="395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rgbClr val="0A0A0A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4"/>
          <p:cNvSpPr/>
          <p:nvPr/>
        </p:nvSpPr>
        <p:spPr>
          <a:xfrm>
            <a:off x="790575" y="1581150"/>
            <a:ext cx="10429800" cy="19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3048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6675"/>
              <a:buFont typeface="Montserrat Medium"/>
              <a:buNone/>
            </a:pPr>
            <a:r>
              <a:rPr lang="en" sz="6675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Laying the foundation for true transformation.</a:t>
            </a:r>
            <a:endParaRPr sz="6675" b="0" i="0" u="none" strike="noStrike" cap="none">
              <a:solidFill>
                <a:srgbClr val="0A0A0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73048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6675"/>
              <a:buFont typeface="Montserrat Medium"/>
              <a:buNone/>
            </a:pPr>
            <a:r>
              <a:rPr lang="en" sz="280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Θέτοντας τα θεμέλια για έναν αληθινό μετασχηματισμό.</a:t>
            </a:r>
            <a:endParaRPr sz="2800">
              <a:solidFill>
                <a:srgbClr val="0A0A0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7" name="Google Shape;447;p44"/>
          <p:cNvSpPr/>
          <p:nvPr/>
        </p:nvSpPr>
        <p:spPr>
          <a:xfrm>
            <a:off x="12635172" y="3967423"/>
            <a:ext cx="17907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4654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4125"/>
              <a:buFont typeface="Montserrat Medium"/>
              <a:buNone/>
            </a:pPr>
            <a:r>
              <a:rPr lang="en" sz="4125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Future</a:t>
            </a:r>
            <a:endParaRPr sz="41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4"/>
          <p:cNvSpPr/>
          <p:nvPr/>
        </p:nvSpPr>
        <p:spPr>
          <a:xfrm>
            <a:off x="12635175" y="5320375"/>
            <a:ext cx="4355100" cy="3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483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604"/>
              <a:buFont typeface="Figtree"/>
              <a:buNone/>
            </a:pPr>
            <a:r>
              <a:rPr lang="en" sz="2604" b="0" i="0" u="none" strike="noStrike" cap="none">
                <a:solidFill>
                  <a:srgbClr val="FAFAF9"/>
                </a:solidFill>
                <a:latin typeface="Figtree"/>
                <a:ea typeface="Figtree"/>
                <a:cs typeface="Figtree"/>
                <a:sym typeface="Figtree"/>
              </a:rPr>
              <a:t>Scaling to more complex scenarios: </a:t>
            </a:r>
            <a:r>
              <a:rPr lang="en" sz="2604" i="0" u="none" strike="noStrike" cap="none">
                <a:solidFill>
                  <a:srgbClr val="FAFAF9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Greece as the flagship of AI Care in Europe</a:t>
            </a:r>
            <a:r>
              <a:rPr lang="en" sz="2604" b="0" i="0" u="none" strike="noStrike" cap="none">
                <a:solidFill>
                  <a:srgbClr val="FAFAF9"/>
                </a:solidFill>
                <a:latin typeface="Figtree"/>
                <a:ea typeface="Figtree"/>
                <a:cs typeface="Figtree"/>
                <a:sym typeface="Figtree"/>
              </a:rPr>
              <a:t>.</a:t>
            </a:r>
            <a:br>
              <a:rPr lang="en" sz="2604" b="0" i="0" u="none" strike="noStrike" cap="none">
                <a:solidFill>
                  <a:srgbClr val="FAFAF9"/>
                </a:solidFill>
                <a:latin typeface="Figtree"/>
                <a:ea typeface="Figtree"/>
                <a:cs typeface="Figtree"/>
                <a:sym typeface="Figtree"/>
              </a:rPr>
            </a:br>
            <a:r>
              <a:rPr lang="en" sz="1504" b="0" i="0" u="none" strike="noStrike" cap="none">
                <a:solidFill>
                  <a:srgbClr val="FAFAF9"/>
                </a:solidFill>
                <a:latin typeface="Figtree"/>
                <a:ea typeface="Figtree"/>
                <a:cs typeface="Figtree"/>
                <a:sym typeface="Figtree"/>
              </a:rPr>
              <a:t>Κλιμάκωση σε πιο σύνθετα σενάρια: η Ελλάδα ως η ναυαρχίδα της AI φροντίδας στην Ευρώπη.</a:t>
            </a:r>
            <a:endParaRPr sz="150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4"/>
          <p:cNvSpPr/>
          <p:nvPr/>
        </p:nvSpPr>
        <p:spPr>
          <a:xfrm>
            <a:off x="6748275" y="6318550"/>
            <a:ext cx="4722300" cy="22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483"/>
              </a:lnSpc>
              <a:spcBef>
                <a:spcPts val="0"/>
              </a:spcBef>
              <a:spcAft>
                <a:spcPts val="0"/>
              </a:spcAft>
              <a:buClr>
                <a:srgbClr val="7F22FE"/>
              </a:buClr>
              <a:buSzPts val="2604"/>
              <a:buFont typeface="Figtree"/>
              <a:buNone/>
            </a:pPr>
            <a:r>
              <a:rPr lang="en" sz="2604" b="0" i="0" u="none" strike="noStrike" cap="none">
                <a:solidFill>
                  <a:srgbClr val="7F22FE"/>
                </a:solidFill>
                <a:latin typeface="Figtree"/>
                <a:ea typeface="Figtree"/>
                <a:cs typeface="Figtree"/>
                <a:sym typeface="Figtree"/>
              </a:rPr>
              <a:t>Positive experiences with simpler use cases </a:t>
            </a:r>
            <a:r>
              <a:rPr lang="en" sz="2604" i="0" u="none" strike="noStrike" cap="none">
                <a:solidFill>
                  <a:srgbClr val="7F22FE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build public trust</a:t>
            </a:r>
            <a:r>
              <a:rPr lang="en" sz="2604" b="0" i="0" u="none" strike="noStrike" cap="none">
                <a:solidFill>
                  <a:srgbClr val="7F22FE"/>
                </a:solidFill>
                <a:latin typeface="Figtree"/>
                <a:ea typeface="Figtree"/>
                <a:cs typeface="Figtree"/>
                <a:sym typeface="Figtree"/>
              </a:rPr>
              <a:t>. </a:t>
            </a:r>
            <a:endParaRPr sz="2604" b="0" i="0" u="none" strike="noStrike" cap="none">
              <a:solidFill>
                <a:srgbClr val="7F22FE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0" marR="0" lvl="0" indent="0" algn="l" rtl="0">
              <a:lnSpc>
                <a:spcPct val="110483"/>
              </a:lnSpc>
              <a:spcBef>
                <a:spcPts val="0"/>
              </a:spcBef>
              <a:spcAft>
                <a:spcPts val="0"/>
              </a:spcAft>
              <a:buClr>
                <a:srgbClr val="7F22FE"/>
              </a:buClr>
              <a:buSzPts val="2604"/>
              <a:buFont typeface="Figtree"/>
              <a:buNone/>
            </a:pPr>
            <a:r>
              <a:rPr lang="en" sz="1504">
                <a:solidFill>
                  <a:srgbClr val="7F22FE"/>
                </a:solidFill>
                <a:latin typeface="Figtree"/>
                <a:ea typeface="Figtree"/>
                <a:cs typeface="Figtree"/>
                <a:sym typeface="Figtree"/>
              </a:rPr>
              <a:t>Οι θετικές εμπειρίες σε απλούστερες χρήσεις ενισχύουν την εμπιστοσύνη του κοινού.</a:t>
            </a:r>
            <a:endParaRPr sz="260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4"/>
          <p:cNvSpPr/>
          <p:nvPr/>
        </p:nvSpPr>
        <p:spPr>
          <a:xfrm>
            <a:off x="939633" y="6189929"/>
            <a:ext cx="12954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4654"/>
              </a:lnSpc>
              <a:spcBef>
                <a:spcPts val="0"/>
              </a:spcBef>
              <a:spcAft>
                <a:spcPts val="0"/>
              </a:spcAft>
              <a:buClr>
                <a:srgbClr val="FF6D6A"/>
              </a:buClr>
              <a:buSzPts val="4125"/>
              <a:buFont typeface="Montserrat Medium"/>
              <a:buNone/>
            </a:pPr>
            <a:r>
              <a:rPr lang="en" sz="4125" b="0" i="0" u="none" strike="noStrike" cap="none">
                <a:solidFill>
                  <a:srgbClr val="FF6D6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Now</a:t>
            </a:r>
            <a:endParaRPr sz="41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4"/>
          <p:cNvSpPr/>
          <p:nvPr/>
        </p:nvSpPr>
        <p:spPr>
          <a:xfrm>
            <a:off x="939625" y="7160784"/>
            <a:ext cx="47223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483"/>
              </a:lnSpc>
              <a:spcBef>
                <a:spcPts val="0"/>
              </a:spcBef>
              <a:spcAft>
                <a:spcPts val="0"/>
              </a:spcAft>
              <a:buClr>
                <a:srgbClr val="FF6D6A"/>
              </a:buClr>
              <a:buSzPts val="2604"/>
              <a:buFont typeface="Figtree"/>
              <a:buNone/>
            </a:pPr>
            <a:r>
              <a:rPr lang="en" sz="2604" b="0" i="0" u="none" strike="noStrike" cap="none">
                <a:solidFill>
                  <a:srgbClr val="FF6D6A"/>
                </a:solidFill>
                <a:latin typeface="Figtree"/>
                <a:ea typeface="Figtree"/>
                <a:cs typeface="Figtree"/>
                <a:sym typeface="Figtree"/>
              </a:rPr>
              <a:t>Working together to implement </a:t>
            </a:r>
            <a:r>
              <a:rPr lang="en" sz="2604" i="0" u="none" strike="noStrike" cap="none">
                <a:solidFill>
                  <a:srgbClr val="FF6D6A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immediate initiatives</a:t>
            </a:r>
            <a:r>
              <a:rPr lang="en" sz="2604" b="0" i="0" u="none" strike="noStrike" cap="none">
                <a:solidFill>
                  <a:srgbClr val="FF6D6A"/>
                </a:solidFill>
                <a:latin typeface="Figtree"/>
                <a:ea typeface="Figtree"/>
                <a:cs typeface="Figtree"/>
                <a:sym typeface="Figtree"/>
              </a:rPr>
              <a:t>.</a:t>
            </a:r>
            <a:endParaRPr sz="1504" b="0" i="0" u="none" strike="noStrike" cap="none">
              <a:solidFill>
                <a:srgbClr val="FF6D6A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0" marR="0" lvl="0" indent="0" algn="l" rtl="0">
              <a:lnSpc>
                <a:spcPct val="110483"/>
              </a:lnSpc>
              <a:spcBef>
                <a:spcPts val="0"/>
              </a:spcBef>
              <a:spcAft>
                <a:spcPts val="0"/>
              </a:spcAft>
              <a:buClr>
                <a:srgbClr val="FF6D6A"/>
              </a:buClr>
              <a:buSzPts val="2604"/>
              <a:buFont typeface="Figtree"/>
              <a:buNone/>
            </a:pPr>
            <a:r>
              <a:rPr lang="en" sz="1504">
                <a:solidFill>
                  <a:srgbClr val="FF6D6A"/>
                </a:solidFill>
                <a:latin typeface="Figtree"/>
                <a:ea typeface="Figtree"/>
                <a:cs typeface="Figtree"/>
                <a:sym typeface="Figtree"/>
              </a:rPr>
              <a:t>Εργαζόμαστε μαζί για την υλοποίηση άμεσων πρωτοβουλιών.</a:t>
            </a:r>
            <a:r>
              <a:rPr lang="en" sz="1504" b="0" i="0" u="none" strike="noStrike" cap="none">
                <a:solidFill>
                  <a:srgbClr val="FF6D6A"/>
                </a:solidFill>
                <a:latin typeface="Figtree"/>
                <a:ea typeface="Figtree"/>
                <a:cs typeface="Figtree"/>
                <a:sym typeface="Figtree"/>
              </a:rPr>
              <a:t/>
            </a:r>
            <a:br>
              <a:rPr lang="en" sz="1504" b="0" i="0" u="none" strike="noStrike" cap="none">
                <a:solidFill>
                  <a:srgbClr val="FF6D6A"/>
                </a:solidFill>
                <a:latin typeface="Figtree"/>
                <a:ea typeface="Figtree"/>
                <a:cs typeface="Figtree"/>
                <a:sym typeface="Figtree"/>
              </a:rPr>
            </a:br>
            <a:endParaRPr sz="150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44" title="brand_sword_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30600" y="409575"/>
            <a:ext cx="1266825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4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6400" y="7753350"/>
            <a:ext cx="10334625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5"/>
          <p:cNvSpPr/>
          <p:nvPr/>
        </p:nvSpPr>
        <p:spPr>
          <a:xfrm>
            <a:off x="2124075" y="3486150"/>
            <a:ext cx="140493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1715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6675"/>
              <a:buFont typeface="Montserrat Medium"/>
              <a:buNone/>
            </a:pPr>
            <a:r>
              <a:rPr lang="en" sz="6675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resilient public health system: Ready for today’s pressu</a:t>
            </a:r>
            <a:r>
              <a:rPr lang="en" sz="6275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 </a:t>
            </a:r>
            <a:endParaRPr sz="6275" b="0" i="0" u="none" strike="noStrike" cap="none">
              <a:solidFill>
                <a:srgbClr val="FAFA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91715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6675"/>
              <a:buFont typeface="Montserrat Medium"/>
              <a:buNone/>
            </a:pPr>
            <a:r>
              <a:rPr lang="en" sz="6675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tomorrow’s challenges.</a:t>
            </a:r>
            <a:endParaRPr sz="66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4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575" y="409575"/>
            <a:ext cx="16706851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5"/>
          <p:cNvSpPr/>
          <p:nvPr/>
        </p:nvSpPr>
        <p:spPr>
          <a:xfrm>
            <a:off x="695325" y="461963"/>
            <a:ext cx="395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5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5" name="Google Shape;465;p45"/>
          <p:cNvSpPr txBox="1"/>
          <p:nvPr/>
        </p:nvSpPr>
        <p:spPr>
          <a:xfrm>
            <a:off x="2272013" y="6623775"/>
            <a:ext cx="13753500" cy="13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17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Ένα ανθεκτικό σύστημα δημόσιας υγείας: Έτοιμο για τις σημερινές πιέσεις και τις αυριανές προκλήσεις</a:t>
            </a:r>
            <a:br>
              <a:rPr lang="en" sz="28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8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4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6" title="4.png"/>
          <p:cNvPicPr preferRelativeResize="0"/>
          <p:nvPr/>
        </p:nvPicPr>
        <p:blipFill rotWithShape="1">
          <a:blip r:embed="rId4">
            <a:alphaModFix/>
          </a:blip>
          <a:srcRect l="787" r="797"/>
          <a:stretch/>
        </p:blipFill>
        <p:spPr>
          <a:xfrm>
            <a:off x="1503126" y="6070400"/>
            <a:ext cx="2073300" cy="21066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3" name="Google Shape;473;p46" title="5.png"/>
          <p:cNvPicPr preferRelativeResize="0"/>
          <p:nvPr/>
        </p:nvPicPr>
        <p:blipFill rotWithShape="1">
          <a:blip r:embed="rId5">
            <a:alphaModFix/>
          </a:blip>
          <a:srcRect l="787" r="797"/>
          <a:stretch/>
        </p:blipFill>
        <p:spPr>
          <a:xfrm>
            <a:off x="1633875" y="3298475"/>
            <a:ext cx="2073300" cy="21066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4" name="Google Shape;474;p46"/>
          <p:cNvSpPr/>
          <p:nvPr/>
        </p:nvSpPr>
        <p:spPr>
          <a:xfrm>
            <a:off x="1619250" y="1895475"/>
            <a:ext cx="492442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547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4200"/>
              <a:buFont typeface="Montserrat Medium"/>
              <a:buNone/>
            </a:pPr>
            <a:r>
              <a:rPr lang="en" sz="4200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 next</a:t>
            </a:r>
            <a:endParaRPr sz="4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6"/>
          <p:cNvSpPr/>
          <p:nvPr/>
        </p:nvSpPr>
        <p:spPr>
          <a:xfrm>
            <a:off x="4247996" y="6887476"/>
            <a:ext cx="38673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6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50"/>
              <a:buFont typeface="Montserrat SemiBold"/>
              <a:buNone/>
            </a:pPr>
            <a:r>
              <a:rPr lang="en" sz="2550" b="0" i="0" u="none" strike="noStrike" cap="none">
                <a:solidFill>
                  <a:srgbClr val="FAFA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Adonis Georgiadis</a:t>
            </a:r>
            <a:endParaRPr sz="25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46"/>
          <p:cNvSpPr/>
          <p:nvPr/>
        </p:nvSpPr>
        <p:spPr>
          <a:xfrm>
            <a:off x="4247996" y="7373251"/>
            <a:ext cx="3864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1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025"/>
              <a:buFont typeface="Montserrat Medium"/>
              <a:buNone/>
            </a:pPr>
            <a:r>
              <a:rPr lang="en" sz="2025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Minister of Health</a:t>
            </a:r>
            <a:endParaRPr sz="20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46"/>
          <p:cNvSpPr/>
          <p:nvPr/>
        </p:nvSpPr>
        <p:spPr>
          <a:xfrm>
            <a:off x="4299021" y="3801376"/>
            <a:ext cx="3943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6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50"/>
              <a:buFont typeface="Montserrat SemiBold"/>
              <a:buNone/>
            </a:pPr>
            <a:r>
              <a:rPr lang="en" sz="2550" b="0" i="0" u="none" strike="noStrike" cap="none">
                <a:solidFill>
                  <a:srgbClr val="FAFA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Virgilio “V” Bento, PhD</a:t>
            </a:r>
            <a:endParaRPr sz="25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46"/>
          <p:cNvSpPr/>
          <p:nvPr/>
        </p:nvSpPr>
        <p:spPr>
          <a:xfrm>
            <a:off x="4299021" y="4287151"/>
            <a:ext cx="3864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1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025"/>
              <a:buFont typeface="Montserrat Medium"/>
              <a:buNone/>
            </a:pPr>
            <a:r>
              <a:rPr lang="en" sz="2025" b="0" i="0" u="none" strike="noStrike" cap="none" dirty="0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Founder &amp; CEO Sword Health</a:t>
            </a:r>
            <a:endParaRPr sz="20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p4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575" y="409575"/>
            <a:ext cx="16706851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6"/>
          <p:cNvSpPr/>
          <p:nvPr/>
        </p:nvSpPr>
        <p:spPr>
          <a:xfrm>
            <a:off x="695325" y="461963"/>
            <a:ext cx="395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46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47" title="5.png"/>
          <p:cNvPicPr preferRelativeResize="0"/>
          <p:nvPr/>
        </p:nvPicPr>
        <p:blipFill rotWithShape="1">
          <a:blip r:embed="rId4">
            <a:alphaModFix/>
          </a:blip>
          <a:srcRect l="787" r="797"/>
          <a:stretch/>
        </p:blipFill>
        <p:spPr>
          <a:xfrm>
            <a:off x="6746628" y="7058549"/>
            <a:ext cx="1790100" cy="18189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7" name="Google Shape;487;p47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8" name="Google Shape;488;p47"/>
          <p:cNvSpPr/>
          <p:nvPr/>
        </p:nvSpPr>
        <p:spPr>
          <a:xfrm>
            <a:off x="8725786" y="7624663"/>
            <a:ext cx="36843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6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174"/>
              <a:buFont typeface="Montserrat SemiBold"/>
              <a:buNone/>
            </a:pPr>
            <a:r>
              <a:rPr lang="en" sz="2344">
                <a:solidFill>
                  <a:srgbClr val="FAFA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Virgilio “V” Bento, PhD</a:t>
            </a:r>
            <a:endParaRPr sz="2344">
              <a:solidFill>
                <a:srgbClr val="FAFAF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9" name="Google Shape;489;p47"/>
          <p:cNvSpPr/>
          <p:nvPr/>
        </p:nvSpPr>
        <p:spPr>
          <a:xfrm>
            <a:off x="8725786" y="7984652"/>
            <a:ext cx="3466214" cy="775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2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1726"/>
              <a:buFont typeface="Montserrat Medium"/>
              <a:buNone/>
            </a:pPr>
            <a:r>
              <a:rPr lang="en" sz="1726" dirty="0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Founder &amp; CEO Sword Health</a:t>
            </a:r>
            <a:endParaRPr sz="1726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7"/>
          <p:cNvSpPr/>
          <p:nvPr/>
        </p:nvSpPr>
        <p:spPr>
          <a:xfrm>
            <a:off x="1839225" y="3735200"/>
            <a:ext cx="146286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75"/>
              <a:buFont typeface="Arial"/>
              <a:buNone/>
            </a:pPr>
            <a:r>
              <a:rPr lang="en" sz="6675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Intelligent Healt</a:t>
            </a:r>
            <a:r>
              <a:rPr lang="en" sz="6275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hcare for Greece</a:t>
            </a:r>
            <a:endParaRPr sz="6275" i="0" u="none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75"/>
              <a:buFont typeface="Arial"/>
              <a:buNone/>
            </a:pPr>
            <a:endParaRPr sz="6675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1" name="Google Shape;491;p47"/>
          <p:cNvSpPr/>
          <p:nvPr/>
        </p:nvSpPr>
        <p:spPr>
          <a:xfrm>
            <a:off x="2695575" y="5398100"/>
            <a:ext cx="12915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1568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50"/>
              <a:buFont typeface="Montserrat Medium"/>
              <a:buNone/>
            </a:pPr>
            <a:r>
              <a:rPr lang="en" sz="2750" i="0" u="none" strike="noStrike" cap="none">
                <a:solidFill>
                  <a:srgbClr val="FAFAF9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Transforming 1566 with AI</a:t>
            </a:r>
            <a:endParaRPr sz="2750" i="0" u="none" strike="noStrike" cap="none">
              <a:solidFill>
                <a:schemeClr val="dk1"/>
              </a:solidFill>
              <a:latin typeface="Figtree Medium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492" name="Google Shape;492;p47"/>
          <p:cNvSpPr txBox="1"/>
          <p:nvPr/>
        </p:nvSpPr>
        <p:spPr>
          <a:xfrm>
            <a:off x="2423925" y="4621100"/>
            <a:ext cx="134592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Έξυπνη Υγειονομική Περίθαλψη για την Ελλάδα</a:t>
            </a:r>
            <a:endParaRPr sz="2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p47"/>
          <p:cNvSpPr txBox="1"/>
          <p:nvPr/>
        </p:nvSpPr>
        <p:spPr>
          <a:xfrm>
            <a:off x="6707175" y="5779100"/>
            <a:ext cx="489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Αναδιαμορφώνοντας το 1566 με Τεχνητή Νοημοσύνη</a:t>
            </a:r>
            <a:endParaRPr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 title="3.png"/>
          <p:cNvPicPr preferRelativeResize="0"/>
          <p:nvPr/>
        </p:nvPicPr>
        <p:blipFill rotWithShape="1">
          <a:blip r:embed="rId4">
            <a:alphaModFix/>
          </a:blip>
          <a:srcRect l="787" r="787"/>
          <a:stretch/>
        </p:blipFill>
        <p:spPr>
          <a:xfrm>
            <a:off x="1150903" y="4786075"/>
            <a:ext cx="1790100" cy="18189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4" name="Google Shape;184;p30"/>
          <p:cNvSpPr/>
          <p:nvPr/>
        </p:nvSpPr>
        <p:spPr>
          <a:xfrm>
            <a:off x="3164726" y="5268175"/>
            <a:ext cx="308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6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174"/>
              <a:buFont typeface="Montserrat SemiBold"/>
              <a:buNone/>
            </a:pPr>
            <a:r>
              <a:rPr lang="en" sz="2344" b="0" i="0" u="none" strike="noStrike" cap="none">
                <a:solidFill>
                  <a:srgbClr val="FAFA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 Buckley, PhD</a:t>
            </a:r>
            <a:endParaRPr sz="234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0"/>
          <p:cNvSpPr/>
          <p:nvPr/>
        </p:nvSpPr>
        <p:spPr>
          <a:xfrm>
            <a:off x="3164726" y="5652328"/>
            <a:ext cx="2379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2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1726"/>
              <a:buFont typeface="Montserrat Medium"/>
              <a:buNone/>
            </a:pPr>
            <a:r>
              <a:rPr lang="en" sz="1726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General Manager</a:t>
            </a:r>
            <a:br>
              <a:rPr lang="en" sz="1726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726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Sword Intelligence</a:t>
            </a:r>
            <a:endParaRPr sz="172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0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7" name="Google Shape;187;p30"/>
          <p:cNvSpPr/>
          <p:nvPr/>
        </p:nvSpPr>
        <p:spPr>
          <a:xfrm>
            <a:off x="8570974" y="5373475"/>
            <a:ext cx="36843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6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174"/>
              <a:buFont typeface="Montserrat SemiBold"/>
              <a:buNone/>
            </a:pPr>
            <a:r>
              <a:rPr lang="en" sz="2344">
                <a:solidFill>
                  <a:srgbClr val="FAFA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Virgilio “V” Bento, PhD</a:t>
            </a:r>
            <a:endParaRPr sz="2344">
              <a:solidFill>
                <a:srgbClr val="FAFAF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8" name="Google Shape;188;p30"/>
          <p:cNvSpPr/>
          <p:nvPr/>
        </p:nvSpPr>
        <p:spPr>
          <a:xfrm>
            <a:off x="8570974" y="5733465"/>
            <a:ext cx="2379300" cy="50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2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1726"/>
              <a:buFont typeface="Montserrat Medium"/>
              <a:buNone/>
            </a:pPr>
            <a:r>
              <a:rPr lang="en" sz="1726" dirty="0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Founder &amp; CEO Sword Health</a:t>
            </a:r>
            <a:endParaRPr sz="1726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0"/>
          <p:cNvSpPr/>
          <p:nvPr/>
        </p:nvSpPr>
        <p:spPr>
          <a:xfrm>
            <a:off x="14496316" y="5349313"/>
            <a:ext cx="308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6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174"/>
              <a:buFont typeface="Montserrat SemiBold"/>
              <a:buNone/>
            </a:pPr>
            <a:r>
              <a:rPr lang="en" sz="2344">
                <a:solidFill>
                  <a:srgbClr val="FAFA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Adonis Georgiadis</a:t>
            </a:r>
            <a:endParaRPr sz="2344">
              <a:solidFill>
                <a:srgbClr val="FAFAF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0" name="Google Shape;190;p30"/>
          <p:cNvSpPr/>
          <p:nvPr/>
        </p:nvSpPr>
        <p:spPr>
          <a:xfrm>
            <a:off x="14496316" y="5733478"/>
            <a:ext cx="23793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2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1726"/>
              <a:buFont typeface="Montserrat Medium"/>
              <a:buNone/>
            </a:pPr>
            <a:r>
              <a:rPr lang="en" sz="1726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Minister of Health</a:t>
            </a:r>
            <a:endParaRPr sz="172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0" title="5.png"/>
          <p:cNvPicPr preferRelativeResize="0"/>
          <p:nvPr/>
        </p:nvPicPr>
        <p:blipFill rotWithShape="1">
          <a:blip r:embed="rId5">
            <a:alphaModFix/>
          </a:blip>
          <a:srcRect l="787" r="797"/>
          <a:stretch/>
        </p:blipFill>
        <p:spPr>
          <a:xfrm>
            <a:off x="6548528" y="4786075"/>
            <a:ext cx="1790100" cy="18189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2" name="Google Shape;192;p30" title="4.png"/>
          <p:cNvPicPr preferRelativeResize="0"/>
          <p:nvPr/>
        </p:nvPicPr>
        <p:blipFill rotWithShape="1">
          <a:blip r:embed="rId6">
            <a:alphaModFix/>
          </a:blip>
          <a:srcRect l="787" r="797"/>
          <a:stretch/>
        </p:blipFill>
        <p:spPr>
          <a:xfrm>
            <a:off x="12487591" y="4786075"/>
            <a:ext cx="1790100" cy="18189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3" name="Google Shape;193;p30"/>
          <p:cNvSpPr/>
          <p:nvPr/>
        </p:nvSpPr>
        <p:spPr>
          <a:xfrm>
            <a:off x="1829700" y="1253100"/>
            <a:ext cx="146286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75"/>
              <a:buFont typeface="Arial"/>
              <a:buNone/>
            </a:pPr>
            <a:r>
              <a:rPr lang="en" sz="6675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Intelligent Healt</a:t>
            </a:r>
            <a:r>
              <a:rPr lang="en" sz="6275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hcare for Greece</a:t>
            </a:r>
            <a:endParaRPr sz="6275" i="0" u="none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75"/>
              <a:buFont typeface="Arial"/>
              <a:buNone/>
            </a:pPr>
            <a:endParaRPr sz="6675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4" name="Google Shape;194;p30"/>
          <p:cNvSpPr/>
          <p:nvPr/>
        </p:nvSpPr>
        <p:spPr>
          <a:xfrm>
            <a:off x="2686050" y="2916000"/>
            <a:ext cx="12915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1568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50"/>
              <a:buFont typeface="Montserrat Medium"/>
              <a:buNone/>
            </a:pPr>
            <a:r>
              <a:rPr lang="en" sz="2750" i="0" u="none" strike="noStrike" cap="none">
                <a:solidFill>
                  <a:srgbClr val="FAFAF9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Transforming 1566 with AI</a:t>
            </a:r>
            <a:endParaRPr sz="2750" i="0" u="none" strike="noStrike" cap="none">
              <a:solidFill>
                <a:schemeClr val="dk1"/>
              </a:solidFill>
              <a:latin typeface="Figtree Medium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2414400" y="2139000"/>
            <a:ext cx="134592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Έξυπνη Υγειονομική Περίθαλψη για την Ελλάδα</a:t>
            </a:r>
            <a:endParaRPr sz="2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30"/>
          <p:cNvSpPr txBox="1"/>
          <p:nvPr/>
        </p:nvSpPr>
        <p:spPr>
          <a:xfrm>
            <a:off x="6697650" y="3297000"/>
            <a:ext cx="489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Αναδιαμορφώνοντας το 1566 με Τεχνητή Νοημοσύνη</a:t>
            </a:r>
            <a:endParaRPr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8" title="4.png"/>
          <p:cNvPicPr preferRelativeResize="0"/>
          <p:nvPr/>
        </p:nvPicPr>
        <p:blipFill rotWithShape="1">
          <a:blip r:embed="rId4">
            <a:alphaModFix/>
          </a:blip>
          <a:srcRect l="787" r="797"/>
          <a:stretch/>
        </p:blipFill>
        <p:spPr>
          <a:xfrm>
            <a:off x="6686141" y="7138913"/>
            <a:ext cx="1790100" cy="18189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9" name="Google Shape;499;p48"/>
          <p:cNvSpPr/>
          <p:nvPr/>
        </p:nvSpPr>
        <p:spPr>
          <a:xfrm>
            <a:off x="8742782" y="7651089"/>
            <a:ext cx="308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6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174"/>
              <a:buFont typeface="Montserrat SemiBold"/>
              <a:buNone/>
            </a:pPr>
            <a:r>
              <a:rPr lang="en" sz="2344">
                <a:solidFill>
                  <a:srgbClr val="FAFA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Adonis Georgiadis</a:t>
            </a:r>
            <a:endParaRPr sz="2344">
              <a:solidFill>
                <a:srgbClr val="FAFAF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0" name="Google Shape;500;p48"/>
          <p:cNvSpPr/>
          <p:nvPr/>
        </p:nvSpPr>
        <p:spPr>
          <a:xfrm>
            <a:off x="8742782" y="8011080"/>
            <a:ext cx="23793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2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1726"/>
              <a:buFont typeface="Montserrat Medium"/>
              <a:buNone/>
            </a:pPr>
            <a:r>
              <a:rPr lang="en" sz="1726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Minister of Health</a:t>
            </a:r>
            <a:endParaRPr sz="172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48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2" name="Google Shape;502;p48"/>
          <p:cNvSpPr/>
          <p:nvPr/>
        </p:nvSpPr>
        <p:spPr>
          <a:xfrm>
            <a:off x="1839225" y="3735200"/>
            <a:ext cx="146286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75"/>
              <a:buFont typeface="Arial"/>
              <a:buNone/>
            </a:pPr>
            <a:r>
              <a:rPr lang="en" sz="6675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Intelligent Healt</a:t>
            </a:r>
            <a:r>
              <a:rPr lang="en" sz="6275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hcare for Greece</a:t>
            </a:r>
            <a:endParaRPr sz="6275" i="0" u="none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75"/>
              <a:buFont typeface="Arial"/>
              <a:buNone/>
            </a:pPr>
            <a:endParaRPr sz="6675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03" name="Google Shape;503;p48"/>
          <p:cNvSpPr/>
          <p:nvPr/>
        </p:nvSpPr>
        <p:spPr>
          <a:xfrm>
            <a:off x="2695575" y="5398100"/>
            <a:ext cx="12915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1568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50"/>
              <a:buFont typeface="Montserrat Medium"/>
              <a:buNone/>
            </a:pPr>
            <a:r>
              <a:rPr lang="en" sz="2750" i="0" u="none" strike="noStrike" cap="none">
                <a:solidFill>
                  <a:srgbClr val="FAFAF9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Transforming 1566 with AI</a:t>
            </a:r>
            <a:endParaRPr sz="2750" i="0" u="none" strike="noStrike" cap="none">
              <a:solidFill>
                <a:schemeClr val="dk1"/>
              </a:solidFill>
              <a:latin typeface="Figtree Medium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504" name="Google Shape;504;p48"/>
          <p:cNvSpPr txBox="1"/>
          <p:nvPr/>
        </p:nvSpPr>
        <p:spPr>
          <a:xfrm>
            <a:off x="2423925" y="4621100"/>
            <a:ext cx="134592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Έξυπνη Υγειονομική Περίθαλψη για την Ελλάδα</a:t>
            </a:r>
            <a:endParaRPr sz="2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5" name="Google Shape;505;p48"/>
          <p:cNvSpPr txBox="1"/>
          <p:nvPr/>
        </p:nvSpPr>
        <p:spPr>
          <a:xfrm>
            <a:off x="6707175" y="5779100"/>
            <a:ext cx="489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Αναδιαμορφώνοντας το 1566 με Τεχνητή Νοημοσύνη</a:t>
            </a:r>
            <a:endParaRPr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4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7999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9" title="4.png"/>
          <p:cNvPicPr preferRelativeResize="0"/>
          <p:nvPr/>
        </p:nvPicPr>
        <p:blipFill rotWithShape="1">
          <a:blip r:embed="rId4">
            <a:alphaModFix/>
          </a:blip>
          <a:srcRect l="787" r="797"/>
          <a:stretch/>
        </p:blipFill>
        <p:spPr>
          <a:xfrm>
            <a:off x="10197501" y="3849900"/>
            <a:ext cx="2073300" cy="21066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3" name="Google Shape;513;p49" title="5.png"/>
          <p:cNvPicPr preferRelativeResize="0"/>
          <p:nvPr/>
        </p:nvPicPr>
        <p:blipFill rotWithShape="1">
          <a:blip r:embed="rId5">
            <a:alphaModFix/>
          </a:blip>
          <a:srcRect l="787" r="797"/>
          <a:stretch/>
        </p:blipFill>
        <p:spPr>
          <a:xfrm>
            <a:off x="1672125" y="3849900"/>
            <a:ext cx="2073300" cy="21066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4" name="Google Shape;514;p49"/>
          <p:cNvSpPr/>
          <p:nvPr/>
        </p:nvSpPr>
        <p:spPr>
          <a:xfrm>
            <a:off x="1707066" y="2328825"/>
            <a:ext cx="4924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547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4200"/>
              <a:buFont typeface="Montserrat Medium"/>
              <a:buNone/>
            </a:pPr>
            <a:r>
              <a:rPr lang="en" sz="4200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Q&amp;A</a:t>
            </a:r>
            <a:endParaRPr sz="4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9"/>
          <p:cNvSpPr/>
          <p:nvPr/>
        </p:nvSpPr>
        <p:spPr>
          <a:xfrm>
            <a:off x="12942371" y="4528976"/>
            <a:ext cx="38673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6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50"/>
              <a:buFont typeface="Montserrat SemiBold"/>
              <a:buNone/>
            </a:pPr>
            <a:r>
              <a:rPr lang="en" sz="2550" b="0" i="0" u="none" strike="noStrike" cap="none">
                <a:solidFill>
                  <a:srgbClr val="FAFA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Adonis Georgiadis</a:t>
            </a:r>
            <a:endParaRPr sz="25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9"/>
          <p:cNvSpPr/>
          <p:nvPr/>
        </p:nvSpPr>
        <p:spPr>
          <a:xfrm>
            <a:off x="12942371" y="5014751"/>
            <a:ext cx="3864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2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025"/>
              <a:buFont typeface="Montserrat Medium"/>
              <a:buNone/>
            </a:pPr>
            <a:r>
              <a:rPr lang="en" sz="2025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Minister of Health</a:t>
            </a:r>
            <a:endParaRPr sz="20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9"/>
          <p:cNvSpPr/>
          <p:nvPr/>
        </p:nvSpPr>
        <p:spPr>
          <a:xfrm>
            <a:off x="4337271" y="4528976"/>
            <a:ext cx="3943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6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50"/>
              <a:buFont typeface="Montserrat SemiBold"/>
              <a:buNone/>
            </a:pPr>
            <a:r>
              <a:rPr lang="en" sz="2550" b="0" i="0" u="none" strike="noStrike" cap="none">
                <a:solidFill>
                  <a:srgbClr val="FAFA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Virgilio “V” Bento, PhD</a:t>
            </a:r>
            <a:endParaRPr sz="25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49"/>
          <p:cNvSpPr/>
          <p:nvPr/>
        </p:nvSpPr>
        <p:spPr>
          <a:xfrm>
            <a:off x="4337271" y="5014751"/>
            <a:ext cx="3864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2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025"/>
              <a:buFont typeface="Montserrat Medium"/>
              <a:buNone/>
            </a:pPr>
            <a:r>
              <a:rPr lang="en" sz="2025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CEO Sword Health</a:t>
            </a:r>
            <a:endParaRPr sz="20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49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575" y="409575"/>
            <a:ext cx="16706851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9"/>
          <p:cNvSpPr/>
          <p:nvPr/>
        </p:nvSpPr>
        <p:spPr>
          <a:xfrm>
            <a:off x="695325" y="461963"/>
            <a:ext cx="395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49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/>
          <p:nvPr/>
        </p:nvSpPr>
        <p:spPr>
          <a:xfrm>
            <a:off x="8662450" y="7208813"/>
            <a:ext cx="4892700" cy="48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66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50"/>
              <a:buFont typeface="Montserrat SemiBold"/>
              <a:buNone/>
            </a:pPr>
            <a:r>
              <a:rPr lang="en" sz="2750" b="0" i="0" u="none" strike="noStrike" cap="none" dirty="0">
                <a:solidFill>
                  <a:srgbClr val="FAFAF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 Buckley, PhD</a:t>
            </a:r>
            <a:endParaRPr sz="2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1"/>
          <p:cNvSpPr/>
          <p:nvPr/>
        </p:nvSpPr>
        <p:spPr>
          <a:xfrm>
            <a:off x="8662450" y="7694573"/>
            <a:ext cx="27909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4642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025"/>
              <a:buFont typeface="Montserrat Medium"/>
              <a:buNone/>
            </a:pPr>
            <a:r>
              <a:rPr lang="en" sz="2025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General Manager</a:t>
            </a:r>
            <a:br>
              <a:rPr lang="en" sz="2025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2025" b="0" i="0" u="none" strike="noStrike" cap="none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Sword Intelligence</a:t>
            </a:r>
            <a:endParaRPr sz="20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1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4" name="Google Shape;204;p31" title="3.png"/>
          <p:cNvPicPr preferRelativeResize="0"/>
          <p:nvPr/>
        </p:nvPicPr>
        <p:blipFill rotWithShape="1">
          <a:blip r:embed="rId4">
            <a:alphaModFix/>
          </a:blip>
          <a:srcRect l="787" r="787"/>
          <a:stretch/>
        </p:blipFill>
        <p:spPr>
          <a:xfrm>
            <a:off x="6651053" y="6828475"/>
            <a:ext cx="1790100" cy="18189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5" name="Google Shape;205;p31"/>
          <p:cNvSpPr/>
          <p:nvPr/>
        </p:nvSpPr>
        <p:spPr>
          <a:xfrm>
            <a:off x="1839225" y="3735200"/>
            <a:ext cx="146286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75"/>
              <a:buFont typeface="Arial"/>
              <a:buNone/>
            </a:pPr>
            <a:r>
              <a:rPr lang="en" sz="6675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Intelligent Healt</a:t>
            </a:r>
            <a:r>
              <a:rPr lang="en" sz="6275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hcare for Greece</a:t>
            </a:r>
            <a:endParaRPr sz="6275" i="0" u="none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75"/>
              <a:buFont typeface="Arial"/>
              <a:buNone/>
            </a:pPr>
            <a:endParaRPr sz="6675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6" name="Google Shape;206;p31"/>
          <p:cNvSpPr/>
          <p:nvPr/>
        </p:nvSpPr>
        <p:spPr>
          <a:xfrm>
            <a:off x="2695575" y="5398100"/>
            <a:ext cx="12915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1568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50"/>
              <a:buFont typeface="Montserrat Medium"/>
              <a:buNone/>
            </a:pPr>
            <a:r>
              <a:rPr lang="en" sz="2750" i="0" u="none" strike="noStrike" cap="none">
                <a:solidFill>
                  <a:srgbClr val="FAFAF9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Transforming 1566 with AI</a:t>
            </a:r>
            <a:endParaRPr sz="2750" i="0" u="none" strike="noStrike" cap="none">
              <a:solidFill>
                <a:schemeClr val="dk1"/>
              </a:solidFill>
              <a:latin typeface="Figtree Medium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207" name="Google Shape;207;p31"/>
          <p:cNvSpPr txBox="1"/>
          <p:nvPr/>
        </p:nvSpPr>
        <p:spPr>
          <a:xfrm>
            <a:off x="2423925" y="4621100"/>
            <a:ext cx="134592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Έξυπνη Υγειονομική Περίθαλψη για την Ελλάδα</a:t>
            </a:r>
            <a:endParaRPr sz="2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6707175" y="5779100"/>
            <a:ext cx="489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Αναδιαμορφώνοντας το 1566 με Τεχνητή Νοημοσύνη</a:t>
            </a:r>
            <a:endParaRPr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/>
          <p:nvPr/>
        </p:nvSpPr>
        <p:spPr>
          <a:xfrm>
            <a:off x="2782950" y="3483350"/>
            <a:ext cx="129159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1568"/>
              </a:lnSpc>
              <a:spcBef>
                <a:spcPts val="0"/>
              </a:spcBef>
              <a:spcAft>
                <a:spcPts val="0"/>
              </a:spcAft>
              <a:buClr>
                <a:srgbClr val="FAFAF9"/>
              </a:buClr>
              <a:buSzPts val="2550"/>
              <a:buFont typeface="Montserrat Medium"/>
              <a:buNone/>
            </a:pPr>
            <a:r>
              <a:rPr lang="en" sz="3000">
                <a:solidFill>
                  <a:srgbClr val="FAFA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Building the next chapter, side by side.</a:t>
            </a:r>
            <a:endParaRPr sz="2000">
              <a:solidFill>
                <a:srgbClr val="FAFA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14" name="Google Shape;214;p32"/>
          <p:cNvPicPr preferRelativeResize="0"/>
          <p:nvPr/>
        </p:nvPicPr>
        <p:blipFill rotWithShape="1">
          <a:blip r:embed="rId4">
            <a:alphaModFix/>
          </a:blip>
          <a:srcRect t="28445" b="28441"/>
          <a:stretch/>
        </p:blipFill>
        <p:spPr>
          <a:xfrm>
            <a:off x="2686050" y="5192321"/>
            <a:ext cx="7485926" cy="145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46275" y="5151939"/>
            <a:ext cx="3529052" cy="127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2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7" name="Google Shape;217;p32"/>
          <p:cNvSpPr txBox="1"/>
          <p:nvPr/>
        </p:nvSpPr>
        <p:spPr>
          <a:xfrm>
            <a:off x="2633375" y="4174200"/>
            <a:ext cx="13307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Χτίζοντας το επόμενο κεφάλαιο, πλάι με πλάι</a:t>
            </a:r>
            <a:endParaRPr sz="20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 descr="preencoded.png"/>
          <p:cNvPicPr preferRelativeResize="0"/>
          <p:nvPr/>
        </p:nvPicPr>
        <p:blipFill rotWithShape="1">
          <a:blip r:embed="rId4">
            <a:alphaModFix/>
          </a:blip>
          <a:srcRect r="8231"/>
          <a:stretch/>
        </p:blipFill>
        <p:spPr>
          <a:xfrm>
            <a:off x="790575" y="409575"/>
            <a:ext cx="15331225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8775" y="3257550"/>
            <a:ext cx="907732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52800" y="2257425"/>
            <a:ext cx="7248525" cy="55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/>
          <p:nvPr/>
        </p:nvSpPr>
        <p:spPr>
          <a:xfrm>
            <a:off x="695325" y="461963"/>
            <a:ext cx="3950542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rgbClr val="0A0A0A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1604975" y="2580113"/>
            <a:ext cx="9125100" cy="26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14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6675"/>
              <a:buFont typeface="Arial"/>
              <a:buNone/>
            </a:pPr>
            <a:r>
              <a:rPr lang="en" sz="6675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Greece is reshaping digital public health.</a:t>
            </a:r>
            <a:endParaRPr sz="28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9" name="Google Shape;229;p33"/>
          <p:cNvSpPr/>
          <p:nvPr/>
        </p:nvSpPr>
        <p:spPr>
          <a:xfrm>
            <a:off x="1666875" y="5553075"/>
            <a:ext cx="39624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1568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50"/>
              <a:buFont typeface="Montserrat Medium"/>
              <a:buNone/>
            </a:pPr>
            <a:r>
              <a:rPr lang="en" sz="2750" b="0" i="0" u="none" strike="noStrike" cap="none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National EHR system</a:t>
            </a:r>
            <a:endParaRPr sz="2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3"/>
          <p:cNvSpPr/>
          <p:nvPr/>
        </p:nvSpPr>
        <p:spPr>
          <a:xfrm>
            <a:off x="1666875" y="6259428"/>
            <a:ext cx="462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1568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50"/>
              <a:buFont typeface="Montserrat Medium"/>
              <a:buNone/>
            </a:pPr>
            <a:r>
              <a:rPr lang="en" sz="2750" b="0" i="0" u="none" strike="noStrike" cap="none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Electronic triage bracelet</a:t>
            </a:r>
            <a:endParaRPr sz="2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3"/>
          <p:cNvSpPr/>
          <p:nvPr/>
        </p:nvSpPr>
        <p:spPr>
          <a:xfrm>
            <a:off x="1666875" y="6845023"/>
            <a:ext cx="3305025" cy="48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1568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50"/>
              <a:buFont typeface="Montserrat Medium"/>
              <a:buNone/>
            </a:pPr>
            <a:r>
              <a:rPr lang="en" sz="2750" b="0" i="0" u="none" strike="noStrike" cap="none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Free 1566 </a:t>
            </a:r>
            <a:r>
              <a:rPr lang="en" sz="2750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</a:t>
            </a:r>
            <a:r>
              <a:rPr lang="en" sz="2750" b="0" i="0" u="none" strike="noStrike" cap="none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otline </a:t>
            </a:r>
            <a:endParaRPr sz="2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3"/>
          <p:cNvSpPr/>
          <p:nvPr/>
        </p:nvSpPr>
        <p:spPr>
          <a:xfrm>
            <a:off x="5705475" y="5577795"/>
            <a:ext cx="1428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80634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Montserrat SemiBold"/>
              <a:buNone/>
            </a:pPr>
            <a:r>
              <a:rPr lang="en" sz="1875" b="0" i="0" u="none" strike="noStrike" cap="none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March 2025</a:t>
            </a:r>
            <a:endParaRPr sz="1875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3"/>
          <p:cNvSpPr/>
          <p:nvPr/>
        </p:nvSpPr>
        <p:spPr>
          <a:xfrm>
            <a:off x="6400800" y="6289817"/>
            <a:ext cx="1428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80634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Montserrat SemiBold"/>
              <a:buNone/>
            </a:pPr>
            <a:r>
              <a:rPr lang="en" sz="1875" b="0" i="0" u="none" strike="noStrike" cap="none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May 2025</a:t>
            </a:r>
            <a:endParaRPr sz="1875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3"/>
          <p:cNvSpPr/>
          <p:nvPr/>
        </p:nvSpPr>
        <p:spPr>
          <a:xfrm>
            <a:off x="4971900" y="6920215"/>
            <a:ext cx="1428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80634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Montserrat SemiBold"/>
              <a:buNone/>
            </a:pPr>
            <a:r>
              <a:rPr lang="en" sz="1875" b="0" i="0" u="none" strike="noStrike" cap="none" dirty="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July 2025</a:t>
            </a:r>
            <a:endParaRPr sz="1875" b="0" i="0" u="none" strike="noStrike" cap="none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3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9999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9999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36" name="Google Shape;236;p33" title="brand_sword_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30600" y="409575"/>
            <a:ext cx="1266825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3"/>
          <p:cNvSpPr txBox="1"/>
          <p:nvPr/>
        </p:nvSpPr>
        <p:spPr>
          <a:xfrm>
            <a:off x="1652875" y="4454350"/>
            <a:ext cx="87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Montserrat"/>
                <a:ea typeface="Montserrat"/>
                <a:cs typeface="Montserrat"/>
                <a:sym typeface="Montserrat"/>
              </a:rPr>
              <a:t>Η Ελλάδα επαναδιαμορφώνει την ψηφιακή δημόσια υγεία.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/>
          <p:nvPr/>
        </p:nvSpPr>
        <p:spPr>
          <a:xfrm>
            <a:off x="2057400" y="2104225"/>
            <a:ext cx="14173200" cy="28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6675"/>
              <a:buFont typeface="Arial"/>
              <a:buNone/>
            </a:pPr>
            <a:r>
              <a:rPr lang="en" sz="5175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 more citizens seek help, the challenge now is ensuring access for all.</a:t>
            </a:r>
            <a:endParaRPr sz="28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5" name="Google Shape;245;p34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9999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9999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6" name="Google Shape;246;p34"/>
          <p:cNvSpPr/>
          <p:nvPr/>
        </p:nvSpPr>
        <p:spPr>
          <a:xfrm>
            <a:off x="695325" y="461963"/>
            <a:ext cx="395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rgbClr val="0A0A0A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34" title="brand_sword_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30600" y="409575"/>
            <a:ext cx="1266825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/>
          <p:nvPr/>
        </p:nvSpPr>
        <p:spPr>
          <a:xfrm>
            <a:off x="9463960" y="4996150"/>
            <a:ext cx="3444300" cy="3241800"/>
          </a:xfrm>
          <a:prstGeom prst="roundRect">
            <a:avLst>
              <a:gd name="adj" fmla="val 16667"/>
            </a:avLst>
          </a:prstGeom>
          <a:solidFill>
            <a:srgbClr val="FF7679"/>
          </a:solidFill>
          <a:ln>
            <a:noFill/>
          </a:ln>
        </p:spPr>
        <p:txBody>
          <a:bodyPr spcFirstLastPara="1" wrap="square" lIns="101275" tIns="101275" rIns="101275" bIns="10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51"/>
          </a:p>
        </p:txBody>
      </p:sp>
      <p:sp>
        <p:nvSpPr>
          <p:cNvPr id="249" name="Google Shape;249;p34"/>
          <p:cNvSpPr/>
          <p:nvPr/>
        </p:nvSpPr>
        <p:spPr>
          <a:xfrm>
            <a:off x="9788710" y="5525725"/>
            <a:ext cx="27948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2007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6675"/>
              <a:buFont typeface="Arial"/>
              <a:buNone/>
            </a:pPr>
            <a:r>
              <a:rPr lang="en" sz="8000" i="0" u="none" strike="noStrike" cap="none">
                <a:solidFill>
                  <a:srgbClr val="100C08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30%</a:t>
            </a:r>
            <a:endParaRPr sz="8000" i="0" u="none" strike="noStrike" cap="none">
              <a:solidFill>
                <a:schemeClr val="dk1"/>
              </a:solidFill>
              <a:latin typeface="Figtree Medium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250" name="Google Shape;250;p34"/>
          <p:cNvSpPr/>
          <p:nvPr/>
        </p:nvSpPr>
        <p:spPr>
          <a:xfrm>
            <a:off x="10028860" y="6704981"/>
            <a:ext cx="23145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3523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rgbClr val="100C08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OF E</a:t>
            </a:r>
            <a:r>
              <a:rPr lang="en" sz="1575">
                <a:solidFill>
                  <a:srgbClr val="100C08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MERGENCY</a:t>
            </a:r>
            <a:r>
              <a:rPr lang="en" sz="1575" b="0" i="0" u="none" strike="noStrike" cap="none">
                <a:solidFill>
                  <a:srgbClr val="100C08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 VISITS COULD BE </a:t>
            </a:r>
            <a:br>
              <a:rPr lang="en" sz="1575" b="0" i="0" u="none" strike="noStrike" cap="none">
                <a:solidFill>
                  <a:srgbClr val="100C08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</a:br>
            <a:r>
              <a:rPr lang="en" sz="1575" b="0" i="0" u="none" strike="noStrike" cap="none">
                <a:solidFill>
                  <a:srgbClr val="100C08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PRIMARY CARE</a:t>
            </a:r>
            <a:endParaRPr sz="15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4"/>
          <p:cNvSpPr/>
          <p:nvPr/>
        </p:nvSpPr>
        <p:spPr>
          <a:xfrm>
            <a:off x="5414860" y="4996150"/>
            <a:ext cx="3444300" cy="3241800"/>
          </a:xfrm>
          <a:prstGeom prst="roundRect">
            <a:avLst>
              <a:gd name="adj" fmla="val 16667"/>
            </a:avLst>
          </a:prstGeom>
          <a:solidFill>
            <a:srgbClr val="FF7679"/>
          </a:solidFill>
          <a:ln>
            <a:noFill/>
          </a:ln>
        </p:spPr>
        <p:txBody>
          <a:bodyPr spcFirstLastPara="1" wrap="square" lIns="101275" tIns="101275" rIns="101275" bIns="10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51"/>
          </a:p>
        </p:txBody>
      </p:sp>
      <p:sp>
        <p:nvSpPr>
          <p:cNvPr id="252" name="Google Shape;252;p34"/>
          <p:cNvSpPr/>
          <p:nvPr/>
        </p:nvSpPr>
        <p:spPr>
          <a:xfrm>
            <a:off x="5582560" y="5525725"/>
            <a:ext cx="31089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2007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6675"/>
              <a:buFont typeface="Arial"/>
              <a:buNone/>
            </a:pPr>
            <a:r>
              <a:rPr lang="en" sz="8000">
                <a:solidFill>
                  <a:srgbClr val="100C08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16x</a:t>
            </a:r>
            <a:endParaRPr sz="8000" i="0" u="none" strike="noStrike" cap="none">
              <a:solidFill>
                <a:schemeClr val="dk1"/>
              </a:solidFill>
              <a:latin typeface="Figtree Medium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253" name="Google Shape;253;p34"/>
          <p:cNvSpPr/>
          <p:nvPr/>
        </p:nvSpPr>
        <p:spPr>
          <a:xfrm>
            <a:off x="5789110" y="6579524"/>
            <a:ext cx="26958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3523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1575"/>
              <a:buFont typeface="Figtree SemiBold"/>
              <a:buNone/>
            </a:pPr>
            <a:r>
              <a:rPr lang="en" sz="1575">
                <a:solidFill>
                  <a:srgbClr val="100C08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HIGHER DEMAND THAN EXPECTED VOLUME</a:t>
            </a:r>
            <a:endParaRPr sz="1575">
              <a:solidFill>
                <a:srgbClr val="100C08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1944300" y="3751225"/>
            <a:ext cx="143994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Montserrat"/>
                <a:ea typeface="Montserrat"/>
                <a:cs typeface="Montserrat"/>
                <a:sym typeface="Montserrat"/>
              </a:rPr>
              <a:t>Καθώς περισσότεροι πολίτες ζητούν βοήθεια, η πρόκληση τώρα είναι η διασφάλιση προσβασιμότητας για όλους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34"/>
          <p:cNvSpPr/>
          <p:nvPr/>
        </p:nvSpPr>
        <p:spPr>
          <a:xfrm>
            <a:off x="5789100" y="7481111"/>
            <a:ext cx="26958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3523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1575"/>
              <a:buFont typeface="Figtree SemiBold"/>
              <a:buNone/>
            </a:pPr>
            <a:r>
              <a:rPr lang="en" sz="1175">
                <a:solidFill>
                  <a:srgbClr val="EFEFEF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Υψηλότερη ζήτηση από τον αναμενόμενο όγκο</a:t>
            </a:r>
            <a:endParaRPr sz="1175">
              <a:solidFill>
                <a:srgbClr val="EFEFEF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56" name="Google Shape;256;p34"/>
          <p:cNvSpPr/>
          <p:nvPr/>
        </p:nvSpPr>
        <p:spPr>
          <a:xfrm>
            <a:off x="9887700" y="7481111"/>
            <a:ext cx="26958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3523"/>
              </a:lnSpc>
              <a:spcBef>
                <a:spcPts val="0"/>
              </a:spcBef>
              <a:spcAft>
                <a:spcPts val="0"/>
              </a:spcAft>
              <a:buClr>
                <a:srgbClr val="100C08"/>
              </a:buClr>
              <a:buSzPts val="1575"/>
              <a:buFont typeface="Figtree SemiBold"/>
              <a:buNone/>
            </a:pPr>
            <a:r>
              <a:rPr lang="en" sz="1175">
                <a:solidFill>
                  <a:srgbClr val="EFEFEF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Των επειγόντων περιστατικών ανήκουν στην πρωτοβάθμια φροντίδα</a:t>
            </a:r>
            <a:endParaRPr sz="1175">
              <a:solidFill>
                <a:srgbClr val="EFEFEF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4350" y="2638425"/>
            <a:ext cx="6096576" cy="8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/>
          <p:nvPr/>
        </p:nvSpPr>
        <p:spPr>
          <a:xfrm>
            <a:off x="695325" y="461963"/>
            <a:ext cx="3950542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rgbClr val="0A0A0A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5" name="Google Shape;265;p35"/>
          <p:cNvGrpSpPr/>
          <p:nvPr/>
        </p:nvGrpSpPr>
        <p:grpSpPr>
          <a:xfrm>
            <a:off x="4158988" y="4700538"/>
            <a:ext cx="9838675" cy="885900"/>
            <a:chOff x="4219900" y="2638388"/>
            <a:chExt cx="9838675" cy="885900"/>
          </a:xfrm>
        </p:grpSpPr>
        <p:sp>
          <p:nvSpPr>
            <p:cNvPr id="266" name="Google Shape;266;p35"/>
            <p:cNvSpPr/>
            <p:nvPr/>
          </p:nvSpPr>
          <p:spPr>
            <a:xfrm>
              <a:off x="4219900" y="2638388"/>
              <a:ext cx="6822900" cy="8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88014"/>
                </a:lnSpc>
                <a:spcBef>
                  <a:spcPts val="0"/>
                </a:spcBef>
                <a:spcAft>
                  <a:spcPts val="0"/>
                </a:spcAft>
                <a:buClr>
                  <a:srgbClr val="0A0A0A"/>
                </a:buClr>
                <a:buSzPts val="6675"/>
                <a:buFont typeface="Arial"/>
                <a:buNone/>
              </a:pPr>
              <a:r>
                <a:rPr lang="en" sz="6675">
                  <a:solidFill>
                    <a:srgbClr val="0A0A0A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The next step is </a:t>
              </a:r>
              <a:endParaRPr sz="28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11197871" y="2770013"/>
              <a:ext cx="2860704" cy="57150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gradFill>
                    <a:gsLst>
                      <a:gs pos="0">
                        <a:srgbClr val="D2C0FF"/>
                      </a:gs>
                      <a:gs pos="100000">
                        <a:srgbClr val="A684FF"/>
                      </a:gs>
                    </a:gsLst>
                    <a:lin ang="18900044" scaled="0"/>
                  </a:gradFill>
                  <a:latin typeface="Montserrat;500"/>
                </a:rPr>
                <a:t>AI Care</a:t>
              </a:r>
            </a:p>
          </p:txBody>
        </p:sp>
      </p:grpSp>
      <p:sp>
        <p:nvSpPr>
          <p:cNvPr id="268" name="Google Shape;268;p35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9999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9999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69" name="Google Shape;269;p35" title="brand_sword_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30600" y="409575"/>
            <a:ext cx="1266825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/>
          <p:nvPr/>
        </p:nvSpPr>
        <p:spPr>
          <a:xfrm>
            <a:off x="14083140" y="5287088"/>
            <a:ext cx="106957" cy="1093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D2C0FF"/>
                    </a:gs>
                    <a:gs pos="100000">
                      <a:srgbClr val="A684FF"/>
                    </a:gs>
                  </a:gsLst>
                  <a:lin ang="18900044" scaled="0"/>
                </a:gradFill>
                <a:latin typeface="Montserrat;500"/>
              </a:rPr>
              <a:t>.</a:t>
            </a:r>
          </a:p>
        </p:txBody>
      </p:sp>
      <p:sp>
        <p:nvSpPr>
          <p:cNvPr id="271" name="Google Shape;271;p35"/>
          <p:cNvSpPr txBox="1"/>
          <p:nvPr/>
        </p:nvSpPr>
        <p:spPr>
          <a:xfrm>
            <a:off x="4246775" y="5686811"/>
            <a:ext cx="994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Το επόμενο βήμα είναι η Φροντίδα με Τεχνητή Νοημοσύνη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575" y="409575"/>
            <a:ext cx="1670685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2152" y="5042211"/>
            <a:ext cx="14174172" cy="446373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/>
          <p:nvPr/>
        </p:nvSpPr>
        <p:spPr>
          <a:xfrm>
            <a:off x="695325" y="461963"/>
            <a:ext cx="3950542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rgbClr val="0A0A0A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6"/>
          <p:cNvSpPr/>
          <p:nvPr/>
        </p:nvSpPr>
        <p:spPr>
          <a:xfrm>
            <a:off x="4662371" y="6503042"/>
            <a:ext cx="19812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4739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4125"/>
              <a:buFont typeface="Figtree"/>
              <a:buNone/>
            </a:pPr>
            <a:r>
              <a:rPr lang="en" sz="4125" b="0" i="0" u="none" strike="noStrike" cap="none">
                <a:solidFill>
                  <a:srgbClr val="1F1F1F"/>
                </a:solidFill>
                <a:latin typeface="Figtree"/>
                <a:ea typeface="Figtree"/>
                <a:cs typeface="Figtree"/>
                <a:sym typeface="Figtree"/>
              </a:rPr>
              <a:t>Human</a:t>
            </a:r>
            <a:endParaRPr sz="41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6"/>
          <p:cNvSpPr/>
          <p:nvPr/>
        </p:nvSpPr>
        <p:spPr>
          <a:xfrm>
            <a:off x="11622359" y="6503042"/>
            <a:ext cx="19812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4739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4125"/>
              <a:buFont typeface="Figtree"/>
              <a:buNone/>
            </a:pPr>
            <a:r>
              <a:rPr lang="en" sz="4125" b="0" i="0" u="none" strike="noStrike" cap="none">
                <a:solidFill>
                  <a:srgbClr val="1F1F1F"/>
                </a:solidFill>
                <a:latin typeface="Figtree"/>
                <a:ea typeface="Figtree"/>
                <a:cs typeface="Figtree"/>
                <a:sym typeface="Figtree"/>
              </a:rPr>
              <a:t>Agent</a:t>
            </a:r>
            <a:endParaRPr sz="41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6"/>
          <p:cNvSpPr/>
          <p:nvPr/>
        </p:nvSpPr>
        <p:spPr>
          <a:xfrm>
            <a:off x="1530900" y="1971000"/>
            <a:ext cx="15226200" cy="1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6675"/>
              <a:buFont typeface="Montserrat Medium"/>
              <a:buNone/>
            </a:pPr>
            <a:r>
              <a:rPr lang="en" sz="6675" b="0" i="0" u="none" strike="noStrike" cap="none">
                <a:solidFill>
                  <a:srgbClr val="9C78F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AI takes on the non-medical work.</a:t>
            </a:r>
            <a:br>
              <a:rPr lang="en" sz="6675" b="0" i="0" u="none" strike="noStrike" cap="none">
                <a:solidFill>
                  <a:srgbClr val="9C78F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6675" b="0" i="0" u="none" strike="noStrike" cap="none">
                <a:solidFill>
                  <a:srgbClr val="9C78F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Humans focus on care.</a:t>
            </a:r>
            <a:endParaRPr sz="6675" b="0" i="0" u="none" strike="noStrike" cap="none">
              <a:solidFill>
                <a:srgbClr val="9C78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6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9999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9999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5" name="Google Shape;285;p36"/>
          <p:cNvSpPr txBox="1"/>
          <p:nvPr/>
        </p:nvSpPr>
        <p:spPr>
          <a:xfrm>
            <a:off x="2751574" y="4120200"/>
            <a:ext cx="13185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Η τεχνητή νοημοσύνη αναλαμβάνει το μη ιατρικό έργο ώστε οι άνθρωποι να επικεντρώνονται στη φροντίδα.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36"/>
          <p:cNvSpPr txBox="1"/>
          <p:nvPr/>
        </p:nvSpPr>
        <p:spPr>
          <a:xfrm>
            <a:off x="4771321" y="7207893"/>
            <a:ext cx="1872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άνθρωποι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36"/>
          <p:cNvSpPr txBox="1"/>
          <p:nvPr/>
        </p:nvSpPr>
        <p:spPr>
          <a:xfrm>
            <a:off x="11731259" y="7207893"/>
            <a:ext cx="1872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πράκτορας ΑΙ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8825" y="3924300"/>
            <a:ext cx="14239872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/>
          <p:nvPr/>
        </p:nvSpPr>
        <p:spPr>
          <a:xfrm>
            <a:off x="695325" y="461963"/>
            <a:ext cx="395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5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575"/>
              <a:buFont typeface="Figtree SemiBold"/>
              <a:buNone/>
            </a:pPr>
            <a:r>
              <a:rPr lang="en" sz="1575" b="0" i="0" u="none" strike="noStrike" cap="none">
                <a:solidFill>
                  <a:srgbClr val="0A0A0A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INTELLIGENT HEALTHCARE FOR GREECE</a:t>
            </a:r>
            <a:endParaRPr sz="15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7"/>
          <p:cNvSpPr/>
          <p:nvPr/>
        </p:nvSpPr>
        <p:spPr>
          <a:xfrm>
            <a:off x="2009775" y="3924300"/>
            <a:ext cx="142875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1568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550"/>
              <a:buFont typeface="Montserrat Medium"/>
              <a:buNone/>
            </a:pPr>
            <a:r>
              <a:rPr lang="en" sz="2750" i="0" u="none" strike="noStrike" cap="none">
                <a:solidFill>
                  <a:srgbClr val="0A0A0A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AI Care to enhance 1566</a:t>
            </a:r>
            <a:endParaRPr sz="2750" i="0" u="none" strike="noStrike" cap="none">
              <a:solidFill>
                <a:schemeClr val="dk1"/>
              </a:solidFill>
              <a:latin typeface="Figtree Medium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297" name="Google Shape;297;p37"/>
          <p:cNvSpPr/>
          <p:nvPr/>
        </p:nvSpPr>
        <p:spPr>
          <a:xfrm>
            <a:off x="1453625" y="4610100"/>
            <a:ext cx="15399900" cy="1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6675"/>
              <a:buFont typeface="Arial"/>
              <a:buNone/>
            </a:pPr>
            <a:r>
              <a:rPr lang="en" sz="6675" i="0" u="none" strike="noStrike" cap="none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This is where scaling access begins:</a:t>
            </a:r>
            <a:endParaRPr sz="6675" i="0" u="none" strike="noStrike" cap="none" dirty="0">
              <a:solidFill>
                <a:srgbClr val="0A0A0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6675"/>
              <a:buFont typeface="Arial"/>
              <a:buNone/>
            </a:pPr>
            <a:r>
              <a:rPr lang="en" sz="6675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</a:t>
            </a:r>
            <a:r>
              <a:rPr lang="en" sz="6675" i="0" u="none" strike="noStrike" cap="none" dirty="0">
                <a:solidFill>
                  <a:srgbClr val="0A0A0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 first moments of interaction.</a:t>
            </a:r>
            <a:endParaRPr sz="6675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8" name="Google Shape;298;p37"/>
          <p:cNvSpPr/>
          <p:nvPr/>
        </p:nvSpPr>
        <p:spPr>
          <a:xfrm rot="-720">
            <a:off x="651000" y="9543602"/>
            <a:ext cx="17179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9999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AND CONFIDENTIAL © 2025</a:t>
            </a:r>
            <a:endParaRPr sz="1500">
              <a:solidFill>
                <a:srgbClr val="9999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99" name="Google Shape;299;p37" title="brand_sword_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30600" y="409575"/>
            <a:ext cx="1266825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/>
          <p:nvPr/>
        </p:nvSpPr>
        <p:spPr>
          <a:xfrm>
            <a:off x="1453625" y="6749250"/>
            <a:ext cx="158109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8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Εδώ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ξεκινά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η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κλιμάκωση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της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π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ρόσ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βα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σης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Οι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π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ρώτες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στιγμές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της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α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λληλε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π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ίδρ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α</a:t>
            </a:r>
            <a:r>
              <a:rPr lang="en" sz="2800" dirty="0" err="1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σης</a:t>
            </a:r>
            <a: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en" sz="2800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280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word Intelligence Deck Template">
  <a:themeElements>
    <a:clrScheme name="Simple Light">
      <a:dk1>
        <a:srgbClr val="383A35"/>
      </a:dk1>
      <a:lt1>
        <a:srgbClr val="969696"/>
      </a:lt1>
      <a:dk2>
        <a:srgbClr val="C8C8C8"/>
      </a:dk2>
      <a:lt2>
        <a:srgbClr val="F4F4F1"/>
      </a:lt2>
      <a:accent1>
        <a:srgbClr val="FAFAF9"/>
      </a:accent1>
      <a:accent2>
        <a:srgbClr val="DBD9CD"/>
      </a:accent2>
      <a:accent3>
        <a:srgbClr val="FFFFFF"/>
      </a:accent3>
      <a:accent4>
        <a:srgbClr val="DDD6FF"/>
      </a:accent4>
      <a:accent5>
        <a:srgbClr val="A684FF"/>
      </a:accent5>
      <a:accent6>
        <a:srgbClr val="1E0D3C"/>
      </a:accent6>
      <a:hlink>
        <a:srgbClr val="1D1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1030</Words>
  <Application>Microsoft Office PowerPoint</Application>
  <PresentationFormat>Προσαρμογή</PresentationFormat>
  <Paragraphs>205</Paragraphs>
  <Slides>21</Slides>
  <Notes>21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13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21</vt:i4>
      </vt:variant>
    </vt:vector>
  </HeadingPairs>
  <TitlesOfParts>
    <vt:vector size="37" baseType="lpstr">
      <vt:lpstr>Montserrat</vt:lpstr>
      <vt:lpstr>Calibri</vt:lpstr>
      <vt:lpstr>Helvetica Neue</vt:lpstr>
      <vt:lpstr>Figtree</vt:lpstr>
      <vt:lpstr>Montserrat SemiBold</vt:lpstr>
      <vt:lpstr>Montserrat;500</vt:lpstr>
      <vt:lpstr>Montserrat Medium</vt:lpstr>
      <vt:lpstr>Instrument Serif</vt:lpstr>
      <vt:lpstr>Figtree Medium</vt:lpstr>
      <vt:lpstr>IBM Plex Mono Medium</vt:lpstr>
      <vt:lpstr>Figtree SemiBold</vt:lpstr>
      <vt:lpstr>Inter Medium</vt:lpstr>
      <vt:lpstr>Arial</vt:lpstr>
      <vt:lpstr>Sword Intelligence Deck Template</vt:lpstr>
      <vt:lpstr>Office Theme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Iason Ladeas</dc:creator>
  <cp:lastModifiedBy>Iason Ladeas</cp:lastModifiedBy>
  <cp:revision>4</cp:revision>
  <dcterms:modified xsi:type="dcterms:W3CDTF">2025-11-24T15:06:35Z</dcterms:modified>
</cp:coreProperties>
</file>