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60" r:id="rId4"/>
    <p:sldId id="261" r:id="rId5"/>
    <p:sldId id="262" r:id="rId6"/>
    <p:sldId id="263" r:id="rId7"/>
    <p:sldId id="264" r:id="rId8"/>
    <p:sldId id="267" r:id="rId9"/>
    <p:sldId id="289" r:id="rId10"/>
    <p:sldId id="265" r:id="rId11"/>
    <p:sldId id="266" r:id="rId12"/>
    <p:sldId id="268" r:id="rId13"/>
    <p:sldId id="270" r:id="rId14"/>
    <p:sldId id="273" r:id="rId15"/>
    <p:sldId id="274" r:id="rId16"/>
    <p:sldId id="276" r:id="rId17"/>
    <p:sldId id="277" r:id="rId18"/>
    <p:sldId id="278" r:id="rId19"/>
    <p:sldId id="279" r:id="rId20"/>
    <p:sldId id="280" r:id="rId21"/>
    <p:sldId id="281" r:id="rId22"/>
    <p:sldId id="282" r:id="rId23"/>
    <p:sldId id="283" r:id="rId24"/>
    <p:sldId id="284" r:id="rId25"/>
    <p:sldId id="285" r:id="rId26"/>
    <p:sldId id="286" r:id="rId27"/>
    <p:sldId id="287" r:id="rId28"/>
    <p:sldId id="291" r:id="rId29"/>
    <p:sldId id="275" r:id="rId30"/>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1A1D9"/>
    <a:srgbClr val="999999"/>
    <a:srgbClr val="003D78"/>
    <a:srgbClr val="8A1E3E"/>
    <a:srgbClr val="5EB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52" autoAdjust="0"/>
  </p:normalViewPr>
  <p:slideViewPr>
    <p:cSldViewPr snapToGrid="0">
      <p:cViewPr varScale="1">
        <p:scale>
          <a:sx n="77" d="100"/>
          <a:sy n="77" d="100"/>
        </p:scale>
        <p:origin x="883" y="4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BA6A36-AFD0-438C-8492-E74FDFE378A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69C5460-0FB5-4DB5-85AE-9ADFF969EE9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2DAEEA68-A405-4456-832E-18B836CB9A34}"/>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5" name="Θέση υποσέλιδου 4">
            <a:extLst>
              <a:ext uri="{FF2B5EF4-FFF2-40B4-BE49-F238E27FC236}">
                <a16:creationId xmlns:a16="http://schemas.microsoft.com/office/drawing/2014/main" id="{BD9AA1A3-8975-4D0E-AACD-0FBBAA29D1A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0589CE8-D1AA-4EF6-BD40-899EDABF0A5D}"/>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26006650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8ADAE7B-EF0C-46CE-9C12-0FE4A6090F0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8D60CC6-DFB1-490B-8AFC-75352CC20CF0}"/>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F03B279-6B09-4A15-A152-72297EC3BC23}"/>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5" name="Θέση υποσέλιδου 4">
            <a:extLst>
              <a:ext uri="{FF2B5EF4-FFF2-40B4-BE49-F238E27FC236}">
                <a16:creationId xmlns:a16="http://schemas.microsoft.com/office/drawing/2014/main" id="{25A2C911-D5A5-42BC-AB27-76E1449B1FA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ECCD6D4-B0EC-4E0A-BD2B-B21BA9DDB3F5}"/>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8020316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EF4BCB1-4B33-4761-9F27-5A094824465E}"/>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340245E0-C2E0-4B0C-888E-2299E5C64A6A}"/>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494EF06-A67F-4CFC-92CD-DC4D42817011}"/>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5" name="Θέση υποσέλιδου 4">
            <a:extLst>
              <a:ext uri="{FF2B5EF4-FFF2-40B4-BE49-F238E27FC236}">
                <a16:creationId xmlns:a16="http://schemas.microsoft.com/office/drawing/2014/main" id="{ABF9F213-7B9C-4C5C-A6D2-5FFB17244915}"/>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E32F86B8-076A-4731-AF09-1076E3409924}"/>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23735497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DF0C707-9399-4130-90C4-5B93D2300F9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A2135FCC-572F-40B1-A82E-81F8E78E6F9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D19B9B6-E7E1-431F-8B5C-FAD3FB463150}"/>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5" name="Θέση υποσέλιδου 4">
            <a:extLst>
              <a:ext uri="{FF2B5EF4-FFF2-40B4-BE49-F238E27FC236}">
                <a16:creationId xmlns:a16="http://schemas.microsoft.com/office/drawing/2014/main" id="{B779BE89-B3AF-49EB-849D-72403FB239C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47A303CE-5BC1-4B6B-AA2F-C1357C3DF459}"/>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283254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310F8C-69AA-4EB7-844A-F0E0CC6A87C8}"/>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5CC9C54B-71F4-4A08-A56B-4514278A95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61BE396-46E4-4DEC-98B9-DF68B9F5C335}"/>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5" name="Θέση υποσέλιδου 4">
            <a:extLst>
              <a:ext uri="{FF2B5EF4-FFF2-40B4-BE49-F238E27FC236}">
                <a16:creationId xmlns:a16="http://schemas.microsoft.com/office/drawing/2014/main" id="{2C2C32A2-822D-480D-89B5-D521E4DF3D7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8A22553-4EC8-4ECB-BD61-5AB26EEEBCD0}"/>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205526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40EA37C-8BCA-4780-BFC4-F5CCA31C821B}"/>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22E2592-140E-493F-80E1-33875A20D889}"/>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2D4E2B1E-465F-44C4-9C65-074978FF79CD}"/>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201C171E-B82E-4D0C-B1A1-7C138128513A}"/>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6" name="Θέση υποσέλιδου 5">
            <a:extLst>
              <a:ext uri="{FF2B5EF4-FFF2-40B4-BE49-F238E27FC236}">
                <a16:creationId xmlns:a16="http://schemas.microsoft.com/office/drawing/2014/main" id="{D5B49B9A-1C07-462E-BAF0-4F0D91ACCD8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F5BDDA1-3C3F-449C-9ED0-1C68996EEE02}"/>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2670659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D93347-DDC8-4451-BEAD-E372556A88F9}"/>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616EA5E7-953B-49A2-9DFA-D25565AB9B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91DA7D86-7786-4190-9F17-8A32C1C1A0E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31295D0E-48B7-4AC3-95B7-12C3220372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E872E3F8-47D0-46FC-B6DD-B51D159624B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ACD91B2D-FE23-4217-A9C1-4A0C3C8C28F4}"/>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8" name="Θέση υποσέλιδου 7">
            <a:extLst>
              <a:ext uri="{FF2B5EF4-FFF2-40B4-BE49-F238E27FC236}">
                <a16:creationId xmlns:a16="http://schemas.microsoft.com/office/drawing/2014/main" id="{267A2903-0E06-4044-B8AC-787C815BB58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325A23B-F16E-49D4-9640-A667291E40B6}"/>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42613234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9E82AD0-6265-4337-8012-654883DB93E3}"/>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DB0CE25D-A329-4760-A642-1E9C17F1A616}"/>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4" name="Θέση υποσέλιδου 3">
            <a:extLst>
              <a:ext uri="{FF2B5EF4-FFF2-40B4-BE49-F238E27FC236}">
                <a16:creationId xmlns:a16="http://schemas.microsoft.com/office/drawing/2014/main" id="{B3F3198B-8B8C-401C-AD49-A5876F731FA0}"/>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931E1180-E025-43D4-B91D-B4F4236BCDFC}"/>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40647691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004B43F-8B5E-4688-97E1-32F422929FC7}"/>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3" name="Θέση υποσέλιδου 2">
            <a:extLst>
              <a:ext uri="{FF2B5EF4-FFF2-40B4-BE49-F238E27FC236}">
                <a16:creationId xmlns:a16="http://schemas.microsoft.com/office/drawing/2014/main" id="{63A6A079-BBD3-47C0-AEBB-4751063DCD52}"/>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40A6E19E-5B8F-45F2-BF71-70CF096EFB50}"/>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2852999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C56E23-716F-42B6-880A-D9A10A8796CE}"/>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C92BD6F-531D-4418-A8B3-2A73C1493DB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0C24FF6C-78FA-4D7B-BE16-04035DFCBCC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540F6660-34C0-410B-8CC6-0889CC6188CD}"/>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6" name="Θέση υποσέλιδου 5">
            <a:extLst>
              <a:ext uri="{FF2B5EF4-FFF2-40B4-BE49-F238E27FC236}">
                <a16:creationId xmlns:a16="http://schemas.microsoft.com/office/drawing/2014/main" id="{0F74E7E2-508E-4052-AAF0-20A4C2B1D541}"/>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FE9CD833-2FBF-44B0-A536-62E0BA9D6EC5}"/>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12619093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C7F6352-495D-4D30-82C8-68CC74A37031}"/>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7C4808BB-757E-4FBD-8874-42069F528FD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73290249-BBE6-4EF1-AD8D-E007A706A3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908E8C2-9D9E-460A-90CF-908284618985}"/>
              </a:ext>
            </a:extLst>
          </p:cNvPr>
          <p:cNvSpPr>
            <a:spLocks noGrp="1"/>
          </p:cNvSpPr>
          <p:nvPr>
            <p:ph type="dt" sz="half" idx="10"/>
          </p:nvPr>
        </p:nvSpPr>
        <p:spPr/>
        <p:txBody>
          <a:bodyPr/>
          <a:lstStyle/>
          <a:p>
            <a:fld id="{4478456E-83BE-4291-A439-AD8973440103}" type="datetimeFigureOut">
              <a:rPr lang="el-GR" smtClean="0"/>
              <a:t>2/2/2022</a:t>
            </a:fld>
            <a:endParaRPr lang="el-GR"/>
          </a:p>
        </p:txBody>
      </p:sp>
      <p:sp>
        <p:nvSpPr>
          <p:cNvPr id="6" name="Θέση υποσέλιδου 5">
            <a:extLst>
              <a:ext uri="{FF2B5EF4-FFF2-40B4-BE49-F238E27FC236}">
                <a16:creationId xmlns:a16="http://schemas.microsoft.com/office/drawing/2014/main" id="{6047D552-6602-4203-A844-E14658C6BDC4}"/>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68130FA6-85F9-40A4-B9E7-6615461A0A64}"/>
              </a:ext>
            </a:extLst>
          </p:cNvPr>
          <p:cNvSpPr>
            <a:spLocks noGrp="1"/>
          </p:cNvSpPr>
          <p:nvPr>
            <p:ph type="sldNum" sz="quarter" idx="12"/>
          </p:nvPr>
        </p:nvSpPr>
        <p:spPr/>
        <p:txBody>
          <a:bodyPr/>
          <a:lstStyle/>
          <a:p>
            <a:fld id="{2D2F5DEC-6173-444A-BFFC-F4C1C24D93B1}" type="slidenum">
              <a:rPr lang="el-GR" smtClean="0"/>
              <a:t>‹#›</a:t>
            </a:fld>
            <a:endParaRPr lang="el-GR"/>
          </a:p>
        </p:txBody>
      </p:sp>
    </p:spTree>
    <p:extLst>
      <p:ext uri="{BB962C8B-B14F-4D97-AF65-F5344CB8AC3E}">
        <p14:creationId xmlns:p14="http://schemas.microsoft.com/office/powerpoint/2010/main" val="25689698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9999">
            <a:alpha val="51000"/>
          </a:srgbClr>
        </a:solidFill>
        <a:effectLst/>
      </p:bgPr>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F44FAD4E-F3B0-44CE-9856-FF2C96DC21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1B63E44-AF33-4302-9143-F670B12B14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72DBA6F7-3FF0-4CF8-AE1A-D4996A6BD00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78456E-83BE-4291-A439-AD8973440103}" type="datetimeFigureOut">
              <a:rPr lang="el-GR" smtClean="0"/>
              <a:t>2/2/2022</a:t>
            </a:fld>
            <a:endParaRPr lang="el-GR"/>
          </a:p>
        </p:txBody>
      </p:sp>
      <p:sp>
        <p:nvSpPr>
          <p:cNvPr id="5" name="Θέση υποσέλιδου 4">
            <a:extLst>
              <a:ext uri="{FF2B5EF4-FFF2-40B4-BE49-F238E27FC236}">
                <a16:creationId xmlns:a16="http://schemas.microsoft.com/office/drawing/2014/main" id="{DB546C46-7664-4D76-A227-79E374AE49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AB0E113-905B-4ECD-ACF2-0326D298BBA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2F5DEC-6173-444A-BFFC-F4C1C24D93B1}" type="slidenum">
              <a:rPr lang="el-GR" smtClean="0"/>
              <a:t>‹#›</a:t>
            </a:fld>
            <a:endParaRPr lang="el-GR"/>
          </a:p>
        </p:txBody>
      </p:sp>
    </p:spTree>
    <p:extLst>
      <p:ext uri="{BB962C8B-B14F-4D97-AF65-F5344CB8AC3E}">
        <p14:creationId xmlns:p14="http://schemas.microsoft.com/office/powerpoint/2010/main" val="139698844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F2D2E2C-988B-445B-99F5-8D13AFFD5972}"/>
              </a:ext>
            </a:extLst>
          </p:cNvPr>
          <p:cNvSpPr txBox="1"/>
          <p:nvPr/>
        </p:nvSpPr>
        <p:spPr>
          <a:xfrm>
            <a:off x="1352742" y="647759"/>
            <a:ext cx="9571349" cy="3600986"/>
          </a:xfrm>
          <a:prstGeom prst="rect">
            <a:avLst/>
          </a:prstGeom>
          <a:noFill/>
        </p:spPr>
        <p:txBody>
          <a:bodyPr wrap="square" rtlCol="0">
            <a:spAutoFit/>
          </a:bodyPr>
          <a:lstStyle/>
          <a:p>
            <a:pPr algn="ctr"/>
            <a:r>
              <a:rPr lang="el-GR" sz="3600" dirty="0">
                <a:solidFill>
                  <a:srgbClr val="8A1E3E"/>
                </a:solidFill>
                <a:latin typeface="Cera Pro" panose="00000500000000000000" pitchFamily="50" charset="0"/>
              </a:rPr>
              <a:t>Ετήσια έκθεση ΙΜΕ ΓΣΕΒΕΕ 2021</a:t>
            </a:r>
          </a:p>
          <a:p>
            <a:pPr algn="ctr"/>
            <a:endParaRPr lang="el-GR" sz="4000" dirty="0">
              <a:solidFill>
                <a:srgbClr val="003D78"/>
              </a:solidFill>
              <a:latin typeface="Cera"/>
            </a:endParaRPr>
          </a:p>
          <a:p>
            <a:pPr algn="ctr"/>
            <a:r>
              <a:rPr lang="el-GR" sz="3800" b="1" dirty="0">
                <a:solidFill>
                  <a:srgbClr val="003D78"/>
                </a:solidFill>
                <a:latin typeface="Cera Pro" panose="00000500000000000000" pitchFamily="50" charset="0"/>
              </a:rPr>
              <a:t>«Ο αντίκτυπος της πανδημίας στις επιχειρήσεις» </a:t>
            </a:r>
          </a:p>
          <a:p>
            <a:pPr algn="ctr"/>
            <a:endParaRPr lang="en-US" sz="3800" dirty="0">
              <a:solidFill>
                <a:srgbClr val="003D78"/>
              </a:solidFill>
              <a:latin typeface="Cera Pro" panose="00000500000000000000" pitchFamily="50" charset="0"/>
            </a:endParaRPr>
          </a:p>
          <a:p>
            <a:pPr algn="ctr"/>
            <a:r>
              <a:rPr lang="el-GR" sz="3800" dirty="0">
                <a:solidFill>
                  <a:srgbClr val="003D78"/>
                </a:solidFill>
                <a:latin typeface="Cera Pro" panose="00000500000000000000" pitchFamily="50" charset="0"/>
              </a:rPr>
              <a:t>Μέρος Ι:  Μακροοικονομικό Περιβάλλον </a:t>
            </a:r>
          </a:p>
        </p:txBody>
      </p:sp>
      <p:pic>
        <p:nvPicPr>
          <p:cNvPr id="10" name="Εικόνα 9">
            <a:extLst>
              <a:ext uri="{FF2B5EF4-FFF2-40B4-BE49-F238E27FC236}">
                <a16:creationId xmlns:a16="http://schemas.microsoft.com/office/drawing/2014/main" id="{CFD0C647-7639-4345-9BDC-034B041FB8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683" y="5675326"/>
            <a:ext cx="3582186" cy="921014"/>
          </a:xfrm>
          <a:prstGeom prst="rect">
            <a:avLst/>
          </a:prstGeom>
        </p:spPr>
      </p:pic>
      <p:grpSp>
        <p:nvGrpSpPr>
          <p:cNvPr id="14" name="Ομάδα 13">
            <a:extLst>
              <a:ext uri="{FF2B5EF4-FFF2-40B4-BE49-F238E27FC236}">
                <a16:creationId xmlns:a16="http://schemas.microsoft.com/office/drawing/2014/main" id="{1385DA75-065A-49E8-83DE-F5F821F9B484}"/>
              </a:ext>
            </a:extLst>
          </p:cNvPr>
          <p:cNvGrpSpPr/>
          <p:nvPr/>
        </p:nvGrpSpPr>
        <p:grpSpPr>
          <a:xfrm>
            <a:off x="273376" y="122165"/>
            <a:ext cx="895546" cy="2347658"/>
            <a:chOff x="273376" y="122165"/>
            <a:chExt cx="895546" cy="2347658"/>
          </a:xfrm>
        </p:grpSpPr>
        <p:sp>
          <p:nvSpPr>
            <p:cNvPr id="4" name="Οβάλ 3">
              <a:extLst>
                <a:ext uri="{FF2B5EF4-FFF2-40B4-BE49-F238E27FC236}">
                  <a16:creationId xmlns:a16="http://schemas.microsoft.com/office/drawing/2014/main" id="{D8B1018F-DFB3-4F83-8538-4180CD43F837}"/>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C7D3E51F-771F-4B5E-A00C-54D0AD03EAF7}"/>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2" name="Οβάλ 11">
              <a:extLst>
                <a:ext uri="{FF2B5EF4-FFF2-40B4-BE49-F238E27FC236}">
                  <a16:creationId xmlns:a16="http://schemas.microsoft.com/office/drawing/2014/main" id="{8AD93F8A-0DCC-4D2F-86BC-C07C447CB46D}"/>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Tree>
    <p:extLst>
      <p:ext uri="{BB962C8B-B14F-4D97-AF65-F5344CB8AC3E}">
        <p14:creationId xmlns:p14="http://schemas.microsoft.com/office/powerpoint/2010/main" val="3701771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026047" y="114300"/>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Εξωτερικό εμπόριο</a:t>
            </a:r>
          </a:p>
          <a:p>
            <a:endParaRPr lang="el-GR" dirty="0"/>
          </a:p>
        </p:txBody>
      </p:sp>
      <p:pic>
        <p:nvPicPr>
          <p:cNvPr id="5" name="Εικόνα 4">
            <a:extLst>
              <a:ext uri="{FF2B5EF4-FFF2-40B4-BE49-F238E27FC236}">
                <a16:creationId xmlns:a16="http://schemas.microsoft.com/office/drawing/2014/main" id="{AE6D5AD6-D2BB-4D51-A463-616DFA0C235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7593" y="560699"/>
            <a:ext cx="4352925" cy="6105525"/>
          </a:xfrm>
          <a:prstGeom prst="rect">
            <a:avLst/>
          </a:prstGeom>
        </p:spPr>
      </p:pic>
      <p:sp>
        <p:nvSpPr>
          <p:cNvPr id="12" name="Ορθογώνιο 11"/>
          <p:cNvSpPr/>
          <p:nvPr/>
        </p:nvSpPr>
        <p:spPr>
          <a:xfrm>
            <a:off x="4857750" y="1812879"/>
            <a:ext cx="7267576" cy="3548023"/>
          </a:xfrm>
          <a:prstGeom prst="rect">
            <a:avLst/>
          </a:prstGeom>
        </p:spPr>
        <p:txBody>
          <a:bodyPr wrap="square">
            <a:spAutoFit/>
          </a:bodyPr>
          <a:lstStyle/>
          <a:p>
            <a:pPr marL="285750" indent="-285750">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Μετά από μια σταθερή πορεία </a:t>
            </a:r>
            <a:r>
              <a:rPr lang="el-GR" dirty="0" err="1">
                <a:latin typeface="Cera Pro" pitchFamily="50" charset="0"/>
                <a:cs typeface="Times New Roman" panose="02020603050405020304" pitchFamily="18" charset="0"/>
              </a:rPr>
              <a:t>ισοσκελισμού</a:t>
            </a:r>
            <a:r>
              <a:rPr lang="el-GR" dirty="0">
                <a:latin typeface="Cera Pro" pitchFamily="50" charset="0"/>
                <a:cs typeface="Times New Roman" panose="02020603050405020304" pitchFamily="18" charset="0"/>
              </a:rPr>
              <a:t>, το εμπορικό ισοζύγιο σημείωσε σημαντική επιδείνωση. Το 2020, μειώθηκαν οι εισαγωγές και οι εξαγωγές αγαθών και υπηρεσιών κατά 14,57% και 28,07% αντίστοιχα.</a:t>
            </a:r>
          </a:p>
          <a:p>
            <a:pPr marL="285750" indent="-285750">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nSpc>
                <a:spcPct val="114000"/>
              </a:lnSpc>
              <a:buFont typeface="Arial" panose="020B0604020202020204" pitchFamily="34" charset="0"/>
              <a:buChar char="•"/>
            </a:pPr>
            <a:r>
              <a:rPr lang="el-GR" dirty="0">
                <a:latin typeface="Cera Pro" pitchFamily="50" charset="0"/>
                <a:cs typeface="Times New Roman" panose="02020603050405020304" pitchFamily="18" charset="0"/>
              </a:rPr>
              <a:t> Το ισοζύγιο αγαθών και υπηρεσιών από έλλειμμα ύψους 3,040 δισ. € το 2019 έφτασε σε έλλειμμα 12,522 δισ. € το 2020.</a:t>
            </a:r>
          </a:p>
          <a:p>
            <a:pPr marL="285750" indent="-285750">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nSpc>
                <a:spcPct val="114000"/>
              </a:lnSpc>
              <a:buFont typeface="Arial" panose="020B0604020202020204" pitchFamily="34" charset="0"/>
              <a:buChar char="•"/>
            </a:pPr>
            <a:r>
              <a:rPr lang="el-GR" dirty="0">
                <a:latin typeface="Cera Pro" pitchFamily="50" charset="0"/>
                <a:cs typeface="Times New Roman" panose="02020603050405020304" pitchFamily="18" charset="0"/>
              </a:rPr>
              <a:t>Το έλλειμμα οφείλεται κυρίως στον περιορισμό του εισοδήματος από τον τουρισμό. Το 2020 τα καθαρά έσοδα από ταξιδιωτικές υπηρεσίες (εισροές - εκροές) έπεσαν στα 3,526 δισ. € από τα 15,435 δισ. € του 2019. </a:t>
            </a:r>
          </a:p>
        </p:txBody>
      </p:sp>
    </p:spTree>
    <p:extLst>
      <p:ext uri="{BB962C8B-B14F-4D97-AF65-F5344CB8AC3E}">
        <p14:creationId xmlns:p14="http://schemas.microsoft.com/office/powerpoint/2010/main" val="23761223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759347" y="161212"/>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Άμεσες Ξένες Επενδύσεις</a:t>
            </a:r>
          </a:p>
          <a:p>
            <a:endParaRPr lang="el-GR" dirty="0"/>
          </a:p>
        </p:txBody>
      </p:sp>
      <p:pic>
        <p:nvPicPr>
          <p:cNvPr id="4" name="Εικόνα 3">
            <a:extLst>
              <a:ext uri="{FF2B5EF4-FFF2-40B4-BE49-F238E27FC236}">
                <a16:creationId xmlns:a16="http://schemas.microsoft.com/office/drawing/2014/main" id="{172DE4B2-C9B0-4B4B-9361-D80FDDE152D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29400" y="1293823"/>
            <a:ext cx="5140847" cy="4367445"/>
          </a:xfrm>
          <a:prstGeom prst="rect">
            <a:avLst/>
          </a:prstGeom>
        </p:spPr>
      </p:pic>
      <p:sp>
        <p:nvSpPr>
          <p:cNvPr id="12" name="Ορθογώνιο 11"/>
          <p:cNvSpPr/>
          <p:nvPr/>
        </p:nvSpPr>
        <p:spPr>
          <a:xfrm>
            <a:off x="342899" y="1630885"/>
            <a:ext cx="6086475" cy="3541226"/>
          </a:xfrm>
          <a:prstGeom prst="rect">
            <a:avLst/>
          </a:prstGeom>
        </p:spPr>
        <p:txBody>
          <a:bodyPr wrap="square">
            <a:spAutoFit/>
          </a:bodyPr>
          <a:lstStyle/>
          <a:p>
            <a:pPr marL="285750" indent="-285750">
              <a:lnSpc>
                <a:spcPct val="114000"/>
              </a:lnSpc>
              <a:buFont typeface="Arial" panose="020B0604020202020204" pitchFamily="34" charset="0"/>
              <a:buChar char="•"/>
            </a:pPr>
            <a:r>
              <a:rPr lang="el-GR" dirty="0">
                <a:latin typeface="Cera Pro" pitchFamily="50" charset="0"/>
                <a:cs typeface="Times New Roman" panose="02020603050405020304" pitchFamily="18" charset="0"/>
              </a:rPr>
              <a:t>Τα αποθέματα Άμεσων Ξένων Επενδύσεων στην Ελλάδα μειώθηκαν κατά 15,7% μετά από σημαντική ανάκαμψη την περίοδο 2015-2019.</a:t>
            </a:r>
          </a:p>
          <a:p>
            <a:pPr marL="285750" indent="-285750">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nSpc>
                <a:spcPct val="114000"/>
              </a:lnSpc>
              <a:buFont typeface="Arial" panose="020B0604020202020204" pitchFamily="34" charset="0"/>
              <a:buChar char="•"/>
            </a:pPr>
            <a:r>
              <a:rPr lang="el-GR" dirty="0">
                <a:latin typeface="Cera Pro" pitchFamily="50" charset="0"/>
                <a:cs typeface="Times New Roman" panose="02020603050405020304" pitchFamily="18" charset="0"/>
              </a:rPr>
              <a:t>Υπάρχει μία τάση επιστροφής σε προστατευτικές πολιτικές. </a:t>
            </a:r>
          </a:p>
          <a:p>
            <a:pPr marL="285750" indent="-285750">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Ελλάδα ενδεχομένως να μπορέσει να ωφεληθεί από μία αναδιάρθρωση των επενδύσεων στην ΕΕ, εάν καταφέρει να δημιουργήσει ανταγωνιστικά πλεονεκτήματα. </a:t>
            </a:r>
          </a:p>
          <a:p>
            <a:pPr marL="285750" indent="-285750">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a:lnSpc>
                <a:spcPct val="114000"/>
              </a:lnSpc>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2201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902222" y="191486"/>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Καταθέσεις</a:t>
            </a:r>
            <a:endParaRPr lang="el-GR" dirty="0"/>
          </a:p>
        </p:txBody>
      </p:sp>
      <p:pic>
        <p:nvPicPr>
          <p:cNvPr id="7" name="Εικόνα 6">
            <a:extLst>
              <a:ext uri="{FF2B5EF4-FFF2-40B4-BE49-F238E27FC236}">
                <a16:creationId xmlns:a16="http://schemas.microsoft.com/office/drawing/2014/main" id="{B18636AD-E1B2-4B9A-A307-A36CFCF86F1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653" y="1641869"/>
            <a:ext cx="6978146" cy="4433175"/>
          </a:xfrm>
          <a:prstGeom prst="rect">
            <a:avLst/>
          </a:prstGeom>
        </p:spPr>
      </p:pic>
      <p:sp>
        <p:nvSpPr>
          <p:cNvPr id="12" name="Ορθογώνιο 11"/>
          <p:cNvSpPr/>
          <p:nvPr/>
        </p:nvSpPr>
        <p:spPr>
          <a:xfrm>
            <a:off x="7162799" y="687059"/>
            <a:ext cx="5029201" cy="7014934"/>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τάση αύξησης των καταθέσεων συνεχίστηκε εντονότερα κατά τη διάρκεια της πανδημίας ακολουθώντας τις διεθνείς τάσεις. </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Παρά την αύξηση των καταθέσεων, το επίπεδό τους απέχει ακόμα σημαντικά από τα επίπεδα προ της οικονομικής κρίσης.</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Διαπιστώνουμε ότι μειώνονται συστηματικά οι προθεσμιακές καταθέσεις ενώ αυξάνονται οι ταμιευτηρίου και οι όψεως.</a:t>
            </a:r>
            <a:endParaRPr lang="en-US"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n-US"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Τα επιτόκια καταθέσεων στην Ελλάδα, ακολουθώντας την πορεία των επιτοκίων στην Ευρωζώνη μειώνονται συστηματικά από το 2013 φτάνοντας το 2021 κοντά στο 0%.</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τάση αυτή ενέτεινε περαιτέρω την πληθωριστική έκρηξη του 2021.</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238504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359297" y="93590"/>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Χρηματοδότηση</a:t>
            </a:r>
          </a:p>
          <a:p>
            <a:endParaRPr lang="el-GR" dirty="0"/>
          </a:p>
        </p:txBody>
      </p:sp>
      <p:pic>
        <p:nvPicPr>
          <p:cNvPr id="4" name="Εικόνα 3">
            <a:extLst>
              <a:ext uri="{FF2B5EF4-FFF2-40B4-BE49-F238E27FC236}">
                <a16:creationId xmlns:a16="http://schemas.microsoft.com/office/drawing/2014/main" id="{D0B21C48-6A0D-4E79-8AB3-346AA9A5AC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07780"/>
            <a:ext cx="5064647" cy="5278797"/>
          </a:xfrm>
          <a:prstGeom prst="rect">
            <a:avLst/>
          </a:prstGeom>
        </p:spPr>
      </p:pic>
      <p:sp>
        <p:nvSpPr>
          <p:cNvPr id="12" name="Ορθογώνιο 11"/>
          <p:cNvSpPr/>
          <p:nvPr/>
        </p:nvSpPr>
        <p:spPr>
          <a:xfrm>
            <a:off x="5350396" y="1032994"/>
            <a:ext cx="6543676" cy="7021730"/>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Μετά τη διακοπή της παροχής ρευστότητας του ιδιωτικού τομέα το 2012, παρατηρήθηκε μία σταδιακή ανάκαμψη της χρηματοδότησης με τις καθαρές ροές όμως να παραμένουν σε αρνητικά επίπεδα. </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εκτόξευση της χρηματοδότησης το 2020 αφορά κατά κύριο λόγο στον δανεισμό της Γενικής Κυβέρνησης και στη χρηματοδότηση των μέτρων στήριξης των επιχειρήσεων τα οποία πέρασαν μέσα από το τραπεζικό σύστημα.</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Μετά το 2013, παρατηρούμε μία αλλαγή στο μοντέλο χρηματοδότησης της ελληνικής οικονομίας. </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Ενώ πριν την κρίση σε μεγάλο βαθμό η πίστη στόχευε στην ενίσχυση της ζήτησης, τα τελευταία χρόνια βλέπουμε να ενισχύει περισσότερο την πλευρά της προσφοράς. </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algn="just">
              <a:lnSpc>
                <a:spcPct val="114000"/>
              </a:lnSpc>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p:txBody>
      </p:sp>
    </p:spTree>
    <p:extLst>
      <p:ext uri="{BB962C8B-B14F-4D97-AF65-F5344CB8AC3E}">
        <p14:creationId xmlns:p14="http://schemas.microsoft.com/office/powerpoint/2010/main" val="1988999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054622" y="122165"/>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Πληθωρισμός</a:t>
            </a:r>
            <a:endParaRPr lang="el-GR" dirty="0"/>
          </a:p>
        </p:txBody>
      </p:sp>
      <p:pic>
        <p:nvPicPr>
          <p:cNvPr id="5" name="Εικόνα 4">
            <a:extLst>
              <a:ext uri="{FF2B5EF4-FFF2-40B4-BE49-F238E27FC236}">
                <a16:creationId xmlns:a16="http://schemas.microsoft.com/office/drawing/2014/main" id="{F57B6C92-9D36-47D4-AABD-5DAB3F7ED33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564" y="2205749"/>
            <a:ext cx="6206477" cy="4652250"/>
          </a:xfrm>
          <a:prstGeom prst="rect">
            <a:avLst/>
          </a:prstGeom>
        </p:spPr>
      </p:pic>
      <p:sp>
        <p:nvSpPr>
          <p:cNvPr id="12" name="Ορθογώνιο 11"/>
          <p:cNvSpPr/>
          <p:nvPr/>
        </p:nvSpPr>
        <p:spPr>
          <a:xfrm>
            <a:off x="78314" y="387222"/>
            <a:ext cx="11913661" cy="2593852"/>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Κατά τη διάρκεια του 2020 σημειώθηκε αποπληθωρισμός -1,2% στην ελληνική οικονομία ενώ από  το 2021 εμφανίστηκε πληθωρισμός ακολουθώντας τις διεθνείς τάσεις. </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Οι πληθωριστικές τάσεις που παρατηρήθηκαν το 2ο τρίμηνο του 2021 οφείλονται σε μεγάλο βαθμό στις αυξήσεις των τιμών ενέργειας κατά 9,8% τον Απρίλιο και κατά 13,2% τον Μάιο του 2021, οι οποίες συμπαρέσυραν και τις τιμές των βιομηχανικών προϊόντων.</a:t>
            </a: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p:txBody>
      </p:sp>
      <p:sp>
        <p:nvSpPr>
          <p:cNvPr id="13" name="Ορθογώνιο 12"/>
          <p:cNvSpPr/>
          <p:nvPr/>
        </p:nvSpPr>
        <p:spPr>
          <a:xfrm>
            <a:off x="6577538" y="3239213"/>
            <a:ext cx="5484933" cy="2585323"/>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Αιτίες πληθωρισμού</a:t>
            </a:r>
            <a:r>
              <a:rPr lang="en-US" dirty="0">
                <a:latin typeface="Cera Pro" pitchFamily="50" charset="0"/>
                <a:cs typeface="Times New Roman" panose="02020603050405020304" pitchFamily="18" charset="0"/>
              </a:rPr>
              <a:t>:</a:t>
            </a:r>
            <a:endParaRPr lang="el-GR" dirty="0">
              <a:latin typeface="Cera Pro" pitchFamily="50" charset="0"/>
              <a:cs typeface="Times New Roman" panose="02020603050405020304" pitchFamily="18" charset="0"/>
            </a:endParaRPr>
          </a:p>
          <a:p>
            <a:pPr marL="628650" indent="-285750" algn="just">
              <a:lnSpc>
                <a:spcPct val="114000"/>
              </a:lnSpc>
              <a:buFontTx/>
              <a:buChar char="-"/>
            </a:pPr>
            <a:r>
              <a:rPr lang="el-GR" dirty="0">
                <a:latin typeface="Cera Pro" pitchFamily="50" charset="0"/>
                <a:cs typeface="Times New Roman" panose="02020603050405020304" pitchFamily="18" charset="0"/>
              </a:rPr>
              <a:t>Έτος βάσης υπολογισμού.</a:t>
            </a:r>
          </a:p>
          <a:p>
            <a:pPr marL="628650" indent="-285750" algn="just">
              <a:lnSpc>
                <a:spcPct val="114000"/>
              </a:lnSpc>
              <a:buFontTx/>
              <a:buChar char="-"/>
            </a:pPr>
            <a:r>
              <a:rPr lang="el-GR" dirty="0">
                <a:latin typeface="Cera Pro" pitchFamily="50" charset="0"/>
                <a:cs typeface="Times New Roman" panose="02020603050405020304" pitchFamily="18" charset="0"/>
              </a:rPr>
              <a:t>Διατάραξη εφοδιαστικών αλυσίδων.</a:t>
            </a:r>
          </a:p>
          <a:p>
            <a:pPr marL="628650" indent="-285750" algn="just">
              <a:lnSpc>
                <a:spcPct val="114000"/>
              </a:lnSpc>
              <a:buFontTx/>
              <a:buChar char="-"/>
            </a:pPr>
            <a:r>
              <a:rPr lang="el-GR" dirty="0">
                <a:latin typeface="Cera Pro" pitchFamily="50" charset="0"/>
                <a:cs typeface="Times New Roman" panose="02020603050405020304" pitchFamily="18" charset="0"/>
              </a:rPr>
              <a:t>Μηδενικά επιτόκια.</a:t>
            </a:r>
          </a:p>
          <a:p>
            <a:pPr marL="628650" indent="-285750" algn="just">
              <a:lnSpc>
                <a:spcPct val="114000"/>
              </a:lnSpc>
              <a:buFontTx/>
              <a:buChar char="-"/>
            </a:pPr>
            <a:r>
              <a:rPr lang="el-GR" dirty="0">
                <a:latin typeface="Cera Pro" pitchFamily="50" charset="0"/>
                <a:cs typeface="Times New Roman" panose="02020603050405020304" pitchFamily="18" charset="0"/>
              </a:rPr>
              <a:t>Αύξηση ρευστών καταθέσεων.</a:t>
            </a:r>
          </a:p>
          <a:p>
            <a:pPr marL="628650" indent="-285750" algn="just">
              <a:lnSpc>
                <a:spcPct val="114000"/>
              </a:lnSpc>
              <a:buFontTx/>
              <a:buChar char="-"/>
            </a:pPr>
            <a:r>
              <a:rPr lang="el-GR" dirty="0">
                <a:latin typeface="Cera Pro" pitchFamily="50" charset="0"/>
                <a:cs typeface="Times New Roman" panose="02020603050405020304" pitchFamily="18" charset="0"/>
              </a:rPr>
              <a:t>Ενεργειακό κόστος (η πιο ανησυχητική τάση ενόψει της </a:t>
            </a:r>
            <a:r>
              <a:rPr lang="el-GR" dirty="0" err="1">
                <a:latin typeface="Cera Pro" pitchFamily="50" charset="0"/>
                <a:cs typeface="Times New Roman" panose="02020603050405020304" pitchFamily="18" charset="0"/>
              </a:rPr>
              <a:t>απολιγνιτοποίησης</a:t>
            </a:r>
            <a:r>
              <a:rPr lang="el-GR" dirty="0">
                <a:latin typeface="Cera Pro" pitchFamily="50" charset="0"/>
                <a:cs typeface="Times New Roman" panose="02020603050405020304" pitchFamily="18" charset="0"/>
              </a:rPr>
              <a:t> της Ελλάδας).</a:t>
            </a: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750188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692672" y="93590"/>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Δημοσιονομικό έλλειμμα - χρέος</a:t>
            </a:r>
          </a:p>
          <a:p>
            <a:endParaRPr lang="el-GR" dirty="0"/>
          </a:p>
        </p:txBody>
      </p:sp>
      <p:pic>
        <p:nvPicPr>
          <p:cNvPr id="4" name="Εικόνα 3">
            <a:extLst>
              <a:ext uri="{FF2B5EF4-FFF2-40B4-BE49-F238E27FC236}">
                <a16:creationId xmlns:a16="http://schemas.microsoft.com/office/drawing/2014/main" id="{90184865-BAC0-43C4-84E3-CCA710AFD3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52344" y="962025"/>
            <a:ext cx="6139656" cy="4086225"/>
          </a:xfrm>
          <a:prstGeom prst="rect">
            <a:avLst/>
          </a:prstGeom>
        </p:spPr>
      </p:pic>
      <p:sp>
        <p:nvSpPr>
          <p:cNvPr id="12" name="Ορθογώνιο 11"/>
          <p:cNvSpPr/>
          <p:nvPr/>
        </p:nvSpPr>
        <p:spPr>
          <a:xfrm>
            <a:off x="0" y="364869"/>
            <a:ext cx="5981700" cy="7294305"/>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Το 2020 υπήρξε δημοσιονομικός εκτροχιασμός με το έλλειμμα της Γενικής Κυβέρνησης να φτάνει στο 9,73%.</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Το μεγαλύτερο κενό στα έσοδα δημιουργήθηκε από τη μείωση των εσόδων από φόρους επί της παραγωγής και των εισαγωγών ενώ τη μεγαλύτερη συνεισφορά στην αύξηση των δαπανών είχαν οι κεφαλαιακές μεταβιβάσεις.</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αύξηση των δημοσιονομικών ελλειμμάτων και η μείωση του ΑΕΠ οδήγησε στην εκτόξευση του χρέους της Γενικής Κυβέρνησης στο 205,6% το 2020. </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Ελλάδα σήμερα είναι η πιο υπερχρεωμένη χώρα της ΕΕ και η 4η πιο υπερχρεωμένη χώρα στον κόσμο μετά τη Βενεζουέλα (350%), την Ιαπωνία (266%) και το Σουδάν (259%).</a:t>
            </a: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p:txBody>
      </p:sp>
      <p:sp>
        <p:nvSpPr>
          <p:cNvPr id="2" name="Ορθογώνιο 1"/>
          <p:cNvSpPr/>
          <p:nvPr/>
        </p:nvSpPr>
        <p:spPr>
          <a:xfrm>
            <a:off x="28575" y="6211669"/>
            <a:ext cx="11906250" cy="705899"/>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a:t>
            </a:r>
            <a:r>
              <a:rPr lang="el-GR" dirty="0" err="1">
                <a:latin typeface="Cera Pro" pitchFamily="50" charset="0"/>
                <a:cs typeface="Times New Roman" panose="02020603050405020304" pitchFamily="18" charset="0"/>
              </a:rPr>
              <a:t>ΤτΕ</a:t>
            </a:r>
            <a:r>
              <a:rPr lang="el-GR" dirty="0">
                <a:latin typeface="Cera Pro" pitchFamily="50" charset="0"/>
                <a:cs typeface="Times New Roman" panose="02020603050405020304" pitchFamily="18" charset="0"/>
              </a:rPr>
              <a:t> προβλέπει πως υπό την προϋπόθεση ότι θα σταματήσει η δημοσιονομική επέκταση, τη μείωση του χρέους στο σε 189,5% του ΑΕΠ το 2022, στο 176,7% του ΑΕΠ το 2023 και στο 166,1% του ΑΕΠ το 2024</a:t>
            </a:r>
          </a:p>
        </p:txBody>
      </p:sp>
    </p:spTree>
    <p:extLst>
      <p:ext uri="{BB962C8B-B14F-4D97-AF65-F5344CB8AC3E}">
        <p14:creationId xmlns:p14="http://schemas.microsoft.com/office/powerpoint/2010/main" val="30288007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F2D2E2C-988B-445B-99F5-8D13AFFD5972}"/>
              </a:ext>
            </a:extLst>
          </p:cNvPr>
          <p:cNvSpPr txBox="1"/>
          <p:nvPr/>
        </p:nvSpPr>
        <p:spPr>
          <a:xfrm>
            <a:off x="1091952" y="-3754"/>
            <a:ext cx="10440141" cy="5078313"/>
          </a:xfrm>
          <a:prstGeom prst="rect">
            <a:avLst/>
          </a:prstGeom>
          <a:noFill/>
        </p:spPr>
        <p:txBody>
          <a:bodyPr wrap="square" rtlCol="0">
            <a:spAutoFit/>
          </a:bodyPr>
          <a:lstStyle/>
          <a:p>
            <a:pPr algn="ctr"/>
            <a:r>
              <a:rPr lang="el-GR" sz="3600" dirty="0">
                <a:solidFill>
                  <a:srgbClr val="8A1E3E"/>
                </a:solidFill>
                <a:latin typeface="Cera Pro" panose="00000500000000000000" pitchFamily="50" charset="0"/>
              </a:rPr>
              <a:t>Ετήσια έκθεση ΙΜΕ ΓΣΕΒΕΕ 2021</a:t>
            </a:r>
          </a:p>
          <a:p>
            <a:pPr algn="ctr"/>
            <a:endParaRPr lang="el-GR" sz="2800" dirty="0">
              <a:solidFill>
                <a:srgbClr val="003D78"/>
              </a:solidFill>
              <a:latin typeface="Cera"/>
            </a:endParaRPr>
          </a:p>
          <a:p>
            <a:pPr algn="ctr"/>
            <a:r>
              <a:rPr lang="el-GR" sz="3800" b="1" dirty="0">
                <a:solidFill>
                  <a:srgbClr val="003D78"/>
                </a:solidFill>
                <a:latin typeface="Cera Pro" panose="00000500000000000000" pitchFamily="50" charset="0"/>
              </a:rPr>
              <a:t>«Ο αντίκτυπος της πανδημίας στις επιχειρήσεις» </a:t>
            </a:r>
          </a:p>
          <a:p>
            <a:pPr algn="ctr"/>
            <a:endParaRPr lang="en-US" sz="2800" dirty="0">
              <a:solidFill>
                <a:srgbClr val="003D78"/>
              </a:solidFill>
              <a:latin typeface="Cera Pro" panose="00000500000000000000" pitchFamily="50" charset="0"/>
            </a:endParaRPr>
          </a:p>
          <a:p>
            <a:pPr algn="ctr"/>
            <a:r>
              <a:rPr lang="el-GR" sz="3600" dirty="0">
                <a:solidFill>
                  <a:srgbClr val="003D78"/>
                </a:solidFill>
                <a:latin typeface="Cera Pro" panose="00000500000000000000" pitchFamily="50" charset="0"/>
              </a:rPr>
              <a:t>Μέρος II:  Διαρθρωτικά των επιχειρήσεων</a:t>
            </a:r>
          </a:p>
          <a:p>
            <a:pPr algn="ctr"/>
            <a:r>
              <a:rPr lang="el-GR" sz="3600" dirty="0">
                <a:solidFill>
                  <a:srgbClr val="003D78"/>
                </a:solidFill>
                <a:latin typeface="Cera Pro" panose="00000500000000000000" pitchFamily="50" charset="0"/>
              </a:rPr>
              <a:t>Κεφάλαιο </a:t>
            </a:r>
            <a:r>
              <a:rPr lang="en-US" sz="3600" dirty="0">
                <a:solidFill>
                  <a:srgbClr val="003D78"/>
                </a:solidFill>
                <a:latin typeface="Cera Pro" panose="00000500000000000000" pitchFamily="50" charset="0"/>
              </a:rPr>
              <a:t>1</a:t>
            </a:r>
            <a:r>
              <a:rPr lang="el-GR" sz="3600" dirty="0">
                <a:solidFill>
                  <a:srgbClr val="003D78"/>
                </a:solidFill>
                <a:latin typeface="Cera Pro" panose="00000500000000000000" pitchFamily="50" charset="0"/>
              </a:rPr>
              <a:t>: Εξελίξεις σε τομείς και </a:t>
            </a:r>
          </a:p>
          <a:p>
            <a:pPr algn="ctr"/>
            <a:r>
              <a:rPr lang="el-GR" sz="3600" dirty="0">
                <a:solidFill>
                  <a:srgbClr val="003D78"/>
                </a:solidFill>
                <a:latin typeface="Cera Pro" panose="00000500000000000000" pitchFamily="50" charset="0"/>
              </a:rPr>
              <a:t>κλάδους της ελληνικής </a:t>
            </a:r>
          </a:p>
          <a:p>
            <a:pPr algn="ctr"/>
            <a:r>
              <a:rPr lang="el-GR" sz="3600" dirty="0">
                <a:solidFill>
                  <a:srgbClr val="003D78"/>
                </a:solidFill>
                <a:latin typeface="Cera Pro" panose="00000500000000000000" pitchFamily="50" charset="0"/>
              </a:rPr>
              <a:t>οικονομίας</a:t>
            </a:r>
          </a:p>
        </p:txBody>
      </p:sp>
      <p:pic>
        <p:nvPicPr>
          <p:cNvPr id="10" name="Εικόνα 9">
            <a:extLst>
              <a:ext uri="{FF2B5EF4-FFF2-40B4-BE49-F238E27FC236}">
                <a16:creationId xmlns:a16="http://schemas.microsoft.com/office/drawing/2014/main" id="{CFD0C647-7639-4345-9BDC-034B041FB8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2028" y="5893961"/>
            <a:ext cx="3582186" cy="921014"/>
          </a:xfrm>
          <a:prstGeom prst="rect">
            <a:avLst/>
          </a:prstGeom>
        </p:spPr>
      </p:pic>
      <p:grpSp>
        <p:nvGrpSpPr>
          <p:cNvPr id="14" name="Ομάδα 13">
            <a:extLst>
              <a:ext uri="{FF2B5EF4-FFF2-40B4-BE49-F238E27FC236}">
                <a16:creationId xmlns:a16="http://schemas.microsoft.com/office/drawing/2014/main" id="{1385DA75-065A-49E8-83DE-F5F821F9B484}"/>
              </a:ext>
            </a:extLst>
          </p:cNvPr>
          <p:cNvGrpSpPr/>
          <p:nvPr/>
        </p:nvGrpSpPr>
        <p:grpSpPr>
          <a:xfrm>
            <a:off x="273376" y="122165"/>
            <a:ext cx="895546" cy="2347658"/>
            <a:chOff x="273376" y="122165"/>
            <a:chExt cx="895546" cy="2347658"/>
          </a:xfrm>
        </p:grpSpPr>
        <p:sp>
          <p:nvSpPr>
            <p:cNvPr id="4" name="Οβάλ 3">
              <a:extLst>
                <a:ext uri="{FF2B5EF4-FFF2-40B4-BE49-F238E27FC236}">
                  <a16:creationId xmlns:a16="http://schemas.microsoft.com/office/drawing/2014/main" id="{D8B1018F-DFB3-4F83-8538-4180CD43F837}"/>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C7D3E51F-771F-4B5E-A00C-54D0AD03EAF7}"/>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2" name="Οβάλ 11">
              <a:extLst>
                <a:ext uri="{FF2B5EF4-FFF2-40B4-BE49-F238E27FC236}">
                  <a16:creationId xmlns:a16="http://schemas.microsoft.com/office/drawing/2014/main" id="{8AD93F8A-0DCC-4D2F-86BC-C07C447CB46D}"/>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Tree>
    <p:extLst>
      <p:ext uri="{BB962C8B-B14F-4D97-AF65-F5344CB8AC3E}">
        <p14:creationId xmlns:p14="http://schemas.microsoft.com/office/powerpoint/2010/main" val="42446903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168922" y="237412"/>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Μια νέα οριζόντια διαίρεση των επιχειρήσεων</a:t>
            </a:r>
          </a:p>
          <a:p>
            <a:endParaRPr lang="el-GR" dirty="0"/>
          </a:p>
        </p:txBody>
      </p:sp>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7" name="Θέση περιεχομένου 2">
            <a:extLst>
              <a:ext uri="{FF2B5EF4-FFF2-40B4-BE49-F238E27FC236}">
                <a16:creationId xmlns:a16="http://schemas.microsoft.com/office/drawing/2014/main" id="{166633BA-552B-4D12-9482-1123F15F92F2}"/>
              </a:ext>
            </a:extLst>
          </p:cNvPr>
          <p:cNvSpPr txBox="1">
            <a:spLocks/>
          </p:cNvSpPr>
          <p:nvPr/>
        </p:nvSpPr>
        <p:spPr>
          <a:xfrm>
            <a:off x="1521563" y="1100460"/>
            <a:ext cx="10090430" cy="452798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14000"/>
              </a:lnSpc>
              <a:buNone/>
            </a:pPr>
            <a:r>
              <a:rPr lang="el-GR" sz="1800" dirty="0">
                <a:latin typeface="Cera Pro" panose="00000500000000000000" pitchFamily="50" charset="0"/>
              </a:rPr>
              <a:t>Ως τώρα η έρευνα και η οικονομική πολιτική ασχολούνταν με μια σειρά «νέων» και «παλιών» διαιρέσεων στους κλάδους της οικονομίας.</a:t>
            </a:r>
          </a:p>
          <a:p>
            <a:pPr marL="0" indent="0">
              <a:lnSpc>
                <a:spcPct val="114000"/>
              </a:lnSpc>
              <a:buFont typeface="Arial" panose="020B0604020202020204" pitchFamily="34" charset="0"/>
              <a:buNone/>
            </a:pPr>
            <a:r>
              <a:rPr lang="el-GR" sz="1800" dirty="0">
                <a:latin typeface="Cera Pro" panose="00000500000000000000" pitchFamily="50" charset="0"/>
              </a:rPr>
              <a:t>«Νέες» διαιρέσεις: πράσινη και ψηφιακή οικονομία.</a:t>
            </a:r>
          </a:p>
          <a:p>
            <a:pPr marL="0" indent="0">
              <a:lnSpc>
                <a:spcPct val="114000"/>
              </a:lnSpc>
              <a:buFont typeface="Arial" panose="020B0604020202020204" pitchFamily="34" charset="0"/>
              <a:buNone/>
            </a:pPr>
            <a:r>
              <a:rPr lang="el-GR" sz="1800" dirty="0">
                <a:latin typeface="Cera Pro" panose="00000500000000000000" pitchFamily="50" charset="0"/>
              </a:rPr>
              <a:t>«Παλιές» διαιρέσεις: εξαγωγικές, καινοτόμες, πολύ μικρές–μικρές-μεσαίες–μεγάλες, κ.λπ.</a:t>
            </a:r>
          </a:p>
          <a:p>
            <a:pPr marL="0" indent="0">
              <a:lnSpc>
                <a:spcPct val="114000"/>
              </a:lnSpc>
              <a:buFont typeface="Arial" panose="020B0604020202020204" pitchFamily="34" charset="0"/>
              <a:buNone/>
            </a:pPr>
            <a:r>
              <a:rPr lang="el-GR" sz="1800" dirty="0">
                <a:latin typeface="Cera Pro" panose="00000500000000000000" pitchFamily="50" charset="0"/>
              </a:rPr>
              <a:t>Το κριτήριο της εγγύτητας κατά την ολοκλήρωση της συναλλαγής επέφερε έναν νέο διαχωρισμό. </a:t>
            </a:r>
            <a:endParaRPr lang="en-US" sz="1800" dirty="0">
              <a:latin typeface="Cera Pro" panose="00000500000000000000" pitchFamily="50" charset="0"/>
            </a:endParaRPr>
          </a:p>
          <a:p>
            <a:pPr marL="0" indent="0">
              <a:lnSpc>
                <a:spcPct val="114000"/>
              </a:lnSpc>
              <a:buFont typeface="Arial" panose="020B0604020202020204" pitchFamily="34" charset="0"/>
              <a:buNone/>
            </a:pPr>
            <a:r>
              <a:rPr lang="el-GR" sz="1800" dirty="0">
                <a:latin typeface="Cera Pro" panose="00000500000000000000" pitchFamily="50" charset="0"/>
              </a:rPr>
              <a:t>Η σημασία του διττή:</a:t>
            </a:r>
          </a:p>
          <a:p>
            <a:pPr marL="457200" indent="-457200">
              <a:lnSpc>
                <a:spcPct val="114000"/>
              </a:lnSpc>
              <a:buFont typeface="Arial" panose="020B0604020202020204" pitchFamily="34" charset="0"/>
              <a:buAutoNum type="arabicParenR"/>
            </a:pPr>
            <a:r>
              <a:rPr lang="el-GR" sz="1800" dirty="0">
                <a:latin typeface="Cera Pro" panose="00000500000000000000" pitchFamily="50" charset="0"/>
              </a:rPr>
              <a:t>Λόγω ζημιών ή κερδών εξ αιτίας των μέτρων αναγκαστικού κλεισίματος  </a:t>
            </a:r>
          </a:p>
          <a:p>
            <a:pPr marL="457200" indent="-457200">
              <a:lnSpc>
                <a:spcPct val="114000"/>
              </a:lnSpc>
              <a:buFont typeface="Arial" panose="020B0604020202020204" pitchFamily="34" charset="0"/>
              <a:buAutoNum type="arabicParenR"/>
            </a:pPr>
            <a:r>
              <a:rPr lang="el-GR" sz="1800" dirty="0">
                <a:latin typeface="Cera Pro" panose="00000500000000000000" pitchFamily="50" charset="0"/>
              </a:rPr>
              <a:t>Λόγω μακροχρόνιων τάσεων εξ αιτίας της </a:t>
            </a:r>
            <a:r>
              <a:rPr lang="el-GR" sz="1800" dirty="0" err="1">
                <a:latin typeface="Cera Pro" panose="00000500000000000000" pitchFamily="50" charset="0"/>
              </a:rPr>
              <a:t>ψηφιοποίησης</a:t>
            </a:r>
            <a:r>
              <a:rPr lang="el-GR" sz="1800" dirty="0">
                <a:latin typeface="Cera Pro" panose="00000500000000000000" pitchFamily="50" charset="0"/>
              </a:rPr>
              <a:t>, παρέμβασης πλατφορμών &amp; </a:t>
            </a:r>
            <a:r>
              <a:rPr lang="en-US" sz="1800" dirty="0">
                <a:latin typeface="Cera Pro" panose="00000500000000000000" pitchFamily="50" charset="0"/>
              </a:rPr>
              <a:t>gig economy</a:t>
            </a:r>
            <a:r>
              <a:rPr lang="el-GR" sz="1800" dirty="0">
                <a:latin typeface="Cera Pro" panose="00000500000000000000" pitchFamily="50" charset="0"/>
              </a:rPr>
              <a:t> (εμπόριο, εστίαση)</a:t>
            </a:r>
            <a:r>
              <a:rPr lang="en-US" sz="1800" dirty="0">
                <a:latin typeface="Cera Pro" panose="00000500000000000000" pitchFamily="50" charset="0"/>
              </a:rPr>
              <a:t>.</a:t>
            </a:r>
            <a:endParaRPr lang="el-GR" sz="1800" dirty="0">
              <a:latin typeface="Cera Pro" panose="00000500000000000000" pitchFamily="50" charset="0"/>
            </a:endParaRPr>
          </a:p>
          <a:p>
            <a:pPr>
              <a:lnSpc>
                <a:spcPct val="114000"/>
              </a:lnSpc>
            </a:pPr>
            <a:endParaRPr lang="el-GR" sz="1800" dirty="0"/>
          </a:p>
        </p:txBody>
      </p:sp>
    </p:spTree>
    <p:extLst>
      <p:ext uri="{BB962C8B-B14F-4D97-AF65-F5344CB8AC3E}">
        <p14:creationId xmlns:p14="http://schemas.microsoft.com/office/powerpoint/2010/main" val="29507436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481120" y="1161885"/>
            <a:ext cx="10515600" cy="4534230"/>
          </a:xfrm>
        </p:spPr>
        <p:txBody>
          <a:bodyPr>
            <a:normAutofit/>
          </a:bodyPr>
          <a:lstStyle/>
          <a:p>
            <a:pPr marL="0" indent="0">
              <a:lnSpc>
                <a:spcPct val="114000"/>
              </a:lnSpc>
              <a:buNone/>
            </a:pPr>
            <a:r>
              <a:rPr lang="el-GR" sz="1800" dirty="0">
                <a:latin typeface="Cera Pro" panose="00000500000000000000" pitchFamily="50" charset="0"/>
              </a:rPr>
              <a:t>Χρονική περίοδος αναφοράς: 1</a:t>
            </a:r>
            <a:r>
              <a:rPr lang="el-GR" sz="1800" baseline="30000" dirty="0">
                <a:latin typeface="Cera Pro" panose="00000500000000000000" pitchFamily="50" charset="0"/>
              </a:rPr>
              <a:t>ο</a:t>
            </a:r>
            <a:r>
              <a:rPr lang="el-GR" sz="1800" dirty="0">
                <a:latin typeface="Cera Pro" panose="00000500000000000000" pitchFamily="50" charset="0"/>
              </a:rPr>
              <a:t> εξάμηνο </a:t>
            </a:r>
          </a:p>
          <a:p>
            <a:pPr marL="0" indent="0">
              <a:lnSpc>
                <a:spcPct val="114000"/>
              </a:lnSpc>
              <a:buNone/>
            </a:pPr>
            <a:r>
              <a:rPr lang="el-GR" sz="1800" dirty="0">
                <a:latin typeface="Cera Pro" panose="00000500000000000000" pitchFamily="50" charset="0"/>
              </a:rPr>
              <a:t>Συνολικά, ο κύκλος εργασιών: 2020 &lt; 2021 &lt; 2019</a:t>
            </a:r>
          </a:p>
          <a:p>
            <a:pPr marL="0" indent="0">
              <a:lnSpc>
                <a:spcPct val="114000"/>
              </a:lnSpc>
              <a:buNone/>
            </a:pPr>
            <a:r>
              <a:rPr lang="el-GR" sz="1800" dirty="0">
                <a:latin typeface="Cera Pro" panose="00000500000000000000" pitchFamily="50" charset="0"/>
              </a:rPr>
              <a:t>Δύο εξαιρέσεις:</a:t>
            </a:r>
          </a:p>
          <a:p>
            <a:pPr marL="457200" indent="-457200">
              <a:lnSpc>
                <a:spcPct val="114000"/>
              </a:lnSpc>
              <a:buAutoNum type="arabicParenR"/>
            </a:pPr>
            <a:r>
              <a:rPr lang="el-GR" sz="1800" dirty="0">
                <a:latin typeface="Cera Pro" panose="00000500000000000000" pitchFamily="50" charset="0"/>
              </a:rPr>
              <a:t>2021 &gt; 2020 &amp; 2019 (γεωργία – δασοκομία – αλιεία, χονδρικό &amp; λιανικό εμπόριο, επαγγελματικές, επιστημονικές και τεχνικές δραστηριότητες, κ.λπ.)</a:t>
            </a:r>
          </a:p>
          <a:p>
            <a:pPr marL="457200" indent="-457200">
              <a:lnSpc>
                <a:spcPct val="114000"/>
              </a:lnSpc>
              <a:buAutoNum type="arabicParenR"/>
            </a:pPr>
            <a:r>
              <a:rPr lang="el-GR" sz="1800" dirty="0">
                <a:latin typeface="Cera Pro" panose="00000500000000000000" pitchFamily="50" charset="0"/>
              </a:rPr>
              <a:t>2021&lt; 2020 &amp; 2019 (διαχείριση ακίνητης περιουσίας, τέχνες – διασκέδαση - ψυχαγωγία). Φαίνεται το 2020 να εισήλθαν σε μια καθοδική τροχιά που ακόμη δεν έχει αντιστραφεί.</a:t>
            </a:r>
          </a:p>
          <a:p>
            <a:pPr marL="0" indent="0">
              <a:lnSpc>
                <a:spcPct val="114000"/>
              </a:lnSpc>
              <a:buNone/>
            </a:pPr>
            <a:r>
              <a:rPr lang="el-GR" sz="1800" dirty="0">
                <a:latin typeface="Cera Pro" panose="00000500000000000000" pitchFamily="50" charset="0"/>
              </a:rPr>
              <a:t>Μένει να αποδειχθεί κατά πόσο αυτές οι τάσεις θα συνεχιστούν ή θα αναστραφούν.</a:t>
            </a:r>
          </a:p>
          <a:p>
            <a:pPr>
              <a:lnSpc>
                <a:spcPct val="114000"/>
              </a:lnSpc>
            </a:pPr>
            <a:endParaRPr lang="el-GR" sz="1800" dirty="0"/>
          </a:p>
        </p:txBody>
      </p:sp>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7" name="Θέση περιεχομένου 2">
            <a:extLst>
              <a:ext uri="{FF2B5EF4-FFF2-40B4-BE49-F238E27FC236}">
                <a16:creationId xmlns:a16="http://schemas.microsoft.com/office/drawing/2014/main" id="{166633BA-552B-4D12-9482-1123F15F92F2}"/>
              </a:ext>
            </a:extLst>
          </p:cNvPr>
          <p:cNvSpPr txBox="1">
            <a:spLocks/>
          </p:cNvSpPr>
          <p:nvPr/>
        </p:nvSpPr>
        <p:spPr>
          <a:xfrm>
            <a:off x="1321322" y="496286"/>
            <a:ext cx="10515600" cy="312064"/>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l-GR" sz="4500" dirty="0">
                <a:solidFill>
                  <a:srgbClr val="8A1E3E"/>
                </a:solidFill>
                <a:latin typeface="Cera Pro" panose="00000500000000000000" pitchFamily="50" charset="0"/>
              </a:rPr>
              <a:t>Συγκρίνοντας το 2021 ως προς το 2019</a:t>
            </a:r>
          </a:p>
          <a:p>
            <a:endParaRPr lang="el-GR" dirty="0"/>
          </a:p>
        </p:txBody>
      </p:sp>
    </p:spTree>
    <p:extLst>
      <p:ext uri="{BB962C8B-B14F-4D97-AF65-F5344CB8AC3E}">
        <p14:creationId xmlns:p14="http://schemas.microsoft.com/office/powerpoint/2010/main" val="1024572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018002" y="122165"/>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Κλαδική επισκόπηση </a:t>
            </a:r>
          </a:p>
          <a:p>
            <a:endParaRPr lang="el-GR" dirty="0"/>
          </a:p>
        </p:txBody>
      </p:sp>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7" name="Θέση περιεχομένου 2">
            <a:extLst>
              <a:ext uri="{FF2B5EF4-FFF2-40B4-BE49-F238E27FC236}">
                <a16:creationId xmlns:a16="http://schemas.microsoft.com/office/drawing/2014/main" id="{166633BA-552B-4D12-9482-1123F15F92F2}"/>
              </a:ext>
            </a:extLst>
          </p:cNvPr>
          <p:cNvSpPr txBox="1">
            <a:spLocks/>
          </p:cNvSpPr>
          <p:nvPr/>
        </p:nvSpPr>
        <p:spPr>
          <a:xfrm>
            <a:off x="1385268" y="1162939"/>
            <a:ext cx="10515600" cy="483771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14000"/>
              </a:lnSpc>
              <a:buFont typeface="Wingdings" panose="05000000000000000000" pitchFamily="2" charset="2"/>
              <a:buChar char="Ø"/>
            </a:pPr>
            <a:r>
              <a:rPr lang="el-GR" sz="1800" dirty="0">
                <a:latin typeface="Cera Pro" pitchFamily="50" charset="0"/>
              </a:rPr>
              <a:t>Από τους μεγάλους χαμένους 1</a:t>
            </a:r>
            <a:r>
              <a:rPr lang="el-GR" sz="1800" baseline="30000" dirty="0">
                <a:latin typeface="Cera Pro" pitchFamily="50" charset="0"/>
              </a:rPr>
              <a:t>ου</a:t>
            </a:r>
            <a:r>
              <a:rPr lang="el-GR" sz="1800" dirty="0">
                <a:latin typeface="Cera Pro" pitchFamily="50" charset="0"/>
              </a:rPr>
              <a:t> κύματος αναγκαστικού κλεισίματος</a:t>
            </a:r>
          </a:p>
          <a:p>
            <a:pPr lvl="1">
              <a:lnSpc>
                <a:spcPct val="114000"/>
              </a:lnSpc>
            </a:pPr>
            <a:r>
              <a:rPr lang="el-GR" sz="1800" dirty="0">
                <a:latin typeface="Cera Pro" pitchFamily="50" charset="0"/>
              </a:rPr>
              <a:t>Κλάδος καυσίμων και λιπαντικών αυτοκινήτων. Σταθερή μείωση από 2010.</a:t>
            </a:r>
          </a:p>
          <a:p>
            <a:pPr lvl="1">
              <a:lnSpc>
                <a:spcPct val="114000"/>
              </a:lnSpc>
            </a:pPr>
            <a:r>
              <a:rPr lang="el-GR" sz="1800" dirty="0">
                <a:latin typeface="Cera Pro" pitchFamily="50" charset="0"/>
              </a:rPr>
              <a:t>Καταλύματα: μείωση κύκλου εργασιών 2020/2019 κατά 2/3 </a:t>
            </a:r>
          </a:p>
          <a:p>
            <a:pPr lvl="1">
              <a:lnSpc>
                <a:spcPct val="114000"/>
              </a:lnSpc>
            </a:pPr>
            <a:r>
              <a:rPr lang="el-GR" sz="1800" dirty="0">
                <a:latin typeface="Cera Pro" pitchFamily="50" charset="0"/>
              </a:rPr>
              <a:t>Εστίαση: μείωση κ.ε. κατά 37% </a:t>
            </a:r>
          </a:p>
          <a:p>
            <a:pPr>
              <a:lnSpc>
                <a:spcPct val="114000"/>
              </a:lnSpc>
              <a:buFont typeface="Wingdings" panose="05000000000000000000" pitchFamily="2" charset="2"/>
              <a:buChar char="Ø"/>
            </a:pPr>
            <a:r>
              <a:rPr lang="el-GR" sz="1800" dirty="0">
                <a:latin typeface="Cera Pro" pitchFamily="50" charset="0"/>
              </a:rPr>
              <a:t>Κερδισμένοι:</a:t>
            </a:r>
          </a:p>
          <a:p>
            <a:pPr lvl="1">
              <a:lnSpc>
                <a:spcPct val="114000"/>
              </a:lnSpc>
            </a:pPr>
            <a:r>
              <a:rPr lang="el-GR" sz="1800" dirty="0">
                <a:latin typeface="Cera Pro" pitchFamily="50" charset="0"/>
              </a:rPr>
              <a:t>Καταστήματα ειδών διατροφής &amp; φαρμακευτικά – καλλυντικά.</a:t>
            </a:r>
          </a:p>
          <a:p>
            <a:pPr lvl="1">
              <a:lnSpc>
                <a:spcPct val="114000"/>
              </a:lnSpc>
            </a:pPr>
            <a:r>
              <a:rPr lang="el-GR" sz="1800" dirty="0">
                <a:latin typeface="Cera Pro" pitchFamily="50" charset="0"/>
              </a:rPr>
              <a:t>Κατασκευές, συνέχιση ανόδου που ξεκίνησε το 2017</a:t>
            </a:r>
          </a:p>
          <a:p>
            <a:pPr lvl="1">
              <a:lnSpc>
                <a:spcPct val="114000"/>
              </a:lnSpc>
            </a:pPr>
            <a:r>
              <a:rPr lang="el-GR" sz="1800" dirty="0">
                <a:latin typeface="Cera Pro" pitchFamily="50" charset="0"/>
              </a:rPr>
              <a:t>Βιομηχανία: Μένει να δούμε επίδραση ανατιμήσεων </a:t>
            </a:r>
          </a:p>
          <a:p>
            <a:pPr>
              <a:lnSpc>
                <a:spcPct val="114000"/>
              </a:lnSpc>
              <a:buFont typeface="Wingdings" panose="05000000000000000000" pitchFamily="2" charset="2"/>
              <a:buChar char="Ø"/>
            </a:pPr>
            <a:r>
              <a:rPr lang="el-GR" sz="1800" dirty="0">
                <a:latin typeface="Cera Pro" pitchFamily="50" charset="0"/>
              </a:rPr>
              <a:t>Δημογραφικά των επιχειρήσεων: 2</a:t>
            </a:r>
            <a:r>
              <a:rPr lang="el-GR" sz="1800" baseline="30000" dirty="0">
                <a:latin typeface="Cera Pro" pitchFamily="50" charset="0"/>
              </a:rPr>
              <a:t>ο</a:t>
            </a:r>
            <a:r>
              <a:rPr lang="el-GR" sz="1800" dirty="0">
                <a:latin typeface="Cera Pro" pitchFamily="50" charset="0"/>
              </a:rPr>
              <a:t> τρίμηνο 2021 αύξηση κατά 71% ως προς 2</a:t>
            </a:r>
            <a:r>
              <a:rPr lang="el-GR" sz="1800" baseline="30000" dirty="0">
                <a:latin typeface="Cera Pro" pitchFamily="50" charset="0"/>
              </a:rPr>
              <a:t>ο</a:t>
            </a:r>
            <a:r>
              <a:rPr lang="el-GR" sz="1800" dirty="0">
                <a:latin typeface="Cera Pro" pitchFamily="50" charset="0"/>
              </a:rPr>
              <a:t> τρίμηνο 2020 (μείωση ως προς 2019). Οι 3 στις 4 ατομικές επιχειρήσεις: μικροί κύκλοι εργασιών ή </a:t>
            </a:r>
            <a:r>
              <a:rPr lang="el-GR" sz="1800" dirty="0" err="1">
                <a:latin typeface="Cera Pro" pitchFamily="50" charset="0"/>
              </a:rPr>
              <a:t>οιωνεί</a:t>
            </a:r>
            <a:r>
              <a:rPr lang="el-GR" sz="1800" dirty="0">
                <a:latin typeface="Cera Pro" pitchFamily="50" charset="0"/>
              </a:rPr>
              <a:t> μισθωτή εργασία. </a:t>
            </a:r>
          </a:p>
        </p:txBody>
      </p:sp>
    </p:spTree>
    <p:extLst>
      <p:ext uri="{BB962C8B-B14F-4D97-AF65-F5344CB8AC3E}">
        <p14:creationId xmlns:p14="http://schemas.microsoft.com/office/powerpoint/2010/main" val="1591399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006997" y="153386"/>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Διεθνές οικονομικό περιβάλλον</a:t>
            </a:r>
          </a:p>
          <a:p>
            <a:endParaRPr lang="el-GR" dirty="0"/>
          </a:p>
        </p:txBody>
      </p:sp>
      <p:pic>
        <p:nvPicPr>
          <p:cNvPr id="6" name="Εικόνα 5">
            <a:extLst>
              <a:ext uri="{FF2B5EF4-FFF2-40B4-BE49-F238E27FC236}">
                <a16:creationId xmlns:a16="http://schemas.microsoft.com/office/drawing/2014/main" id="{89206CD0-E270-4B48-BB1C-B5909042DE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527" y="575754"/>
            <a:ext cx="4909444" cy="3804424"/>
          </a:xfrm>
          <a:prstGeom prst="rect">
            <a:avLst/>
          </a:prstGeom>
        </p:spPr>
      </p:pic>
      <p:pic>
        <p:nvPicPr>
          <p:cNvPr id="12" name="Εικόνα 11">
            <a:extLst>
              <a:ext uri="{FF2B5EF4-FFF2-40B4-BE49-F238E27FC236}">
                <a16:creationId xmlns:a16="http://schemas.microsoft.com/office/drawing/2014/main" id="{588BE702-2BBC-48C0-BDE4-31D151AB73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445771" y="3143250"/>
            <a:ext cx="5667375" cy="3714750"/>
          </a:xfrm>
          <a:prstGeom prst="rect">
            <a:avLst/>
          </a:prstGeom>
        </p:spPr>
      </p:pic>
      <p:sp>
        <p:nvSpPr>
          <p:cNvPr id="13" name="Θέση περιεχομένου 2">
            <a:extLst>
              <a:ext uri="{FF2B5EF4-FFF2-40B4-BE49-F238E27FC236}">
                <a16:creationId xmlns:a16="http://schemas.microsoft.com/office/drawing/2014/main" id="{AD80473C-7F9A-418C-9555-2E4C6D79C822}"/>
              </a:ext>
            </a:extLst>
          </p:cNvPr>
          <p:cNvSpPr txBox="1">
            <a:spLocks/>
          </p:cNvSpPr>
          <p:nvPr/>
        </p:nvSpPr>
        <p:spPr>
          <a:xfrm>
            <a:off x="5885392" y="898524"/>
            <a:ext cx="5516033" cy="186478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14000"/>
              </a:lnSpc>
            </a:pPr>
            <a:r>
              <a:rPr lang="el-GR" sz="1800" dirty="0">
                <a:latin typeface="Cera Pro" pitchFamily="50" charset="0"/>
              </a:rPr>
              <a:t>Η παγκόσμια οικονομία εισήλθε σε μία πρωτόγνωρη ύφεση </a:t>
            </a:r>
            <a:r>
              <a:rPr lang="en-US" sz="1800" dirty="0">
                <a:latin typeface="Cera Pro" pitchFamily="50" charset="0"/>
              </a:rPr>
              <a:t>(-3,56%) </a:t>
            </a:r>
            <a:r>
              <a:rPr lang="el-GR" sz="1800" dirty="0">
                <a:latin typeface="Cera Pro" pitchFamily="50" charset="0"/>
              </a:rPr>
              <a:t>εξαιτίας της πανδημίας, η οποία εντάθηκε λόγω του περιορισμού του διεθνούς  εμπορίου.</a:t>
            </a:r>
            <a:endParaRPr lang="en-US" sz="1800" dirty="0">
              <a:latin typeface="Cera Pro" pitchFamily="50" charset="0"/>
            </a:endParaRPr>
          </a:p>
          <a:p>
            <a:pPr algn="just">
              <a:lnSpc>
                <a:spcPct val="114000"/>
              </a:lnSpc>
            </a:pPr>
            <a:endParaRPr lang="en-US" altLang="el-GR" sz="1800" dirty="0">
              <a:latin typeface="Cera Pro" pitchFamily="50" charset="0"/>
              <a:cs typeface="Times New Roman" panose="02020603050405020304" pitchFamily="18" charset="0"/>
            </a:endParaRPr>
          </a:p>
        </p:txBody>
      </p:sp>
      <p:sp>
        <p:nvSpPr>
          <p:cNvPr id="14" name="Ορθογώνιο 13"/>
          <p:cNvSpPr/>
          <p:nvPr/>
        </p:nvSpPr>
        <p:spPr>
          <a:xfrm>
            <a:off x="190501" y="5136003"/>
            <a:ext cx="5781674" cy="1039708"/>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rPr>
              <a:t>Η πανδημία είχε ως αποτέλεσμα την αύξηση της ακραίας φτώχειας</a:t>
            </a:r>
            <a:r>
              <a:rPr lang="en-US" dirty="0">
                <a:latin typeface="Cera Pro" pitchFamily="50" charset="0"/>
              </a:rPr>
              <a:t> </a:t>
            </a:r>
            <a:r>
              <a:rPr lang="el-GR" dirty="0">
                <a:latin typeface="Cera Pro" pitchFamily="50" charset="0"/>
              </a:rPr>
              <a:t>παγκόσμια, η οποία έβαινε διαρκώς μειούμενη τις τελευταία δύο δεκαετίες.</a:t>
            </a:r>
          </a:p>
        </p:txBody>
      </p:sp>
    </p:spTree>
    <p:extLst>
      <p:ext uri="{BB962C8B-B14F-4D97-AF65-F5344CB8AC3E}">
        <p14:creationId xmlns:p14="http://schemas.microsoft.com/office/powerpoint/2010/main" val="27328704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168922" y="343886"/>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Κατανομή και εξέλιξη της απασχόλησης </a:t>
            </a:r>
          </a:p>
          <a:p>
            <a:endParaRPr lang="el-GR" dirty="0"/>
          </a:p>
        </p:txBody>
      </p:sp>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7" name="Θέση περιεχομένου 2">
            <a:extLst>
              <a:ext uri="{FF2B5EF4-FFF2-40B4-BE49-F238E27FC236}">
                <a16:creationId xmlns:a16="http://schemas.microsoft.com/office/drawing/2014/main" id="{166633BA-552B-4D12-9482-1123F15F92F2}"/>
              </a:ext>
            </a:extLst>
          </p:cNvPr>
          <p:cNvSpPr txBox="1">
            <a:spLocks/>
          </p:cNvSpPr>
          <p:nvPr/>
        </p:nvSpPr>
        <p:spPr>
          <a:xfrm>
            <a:off x="1326419" y="1135123"/>
            <a:ext cx="10515600" cy="5252196"/>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34000"/>
              </a:lnSpc>
              <a:buFont typeface="Wingdings" panose="05000000000000000000" pitchFamily="2" charset="2"/>
              <a:buChar char="Ø"/>
            </a:pPr>
            <a:r>
              <a:rPr lang="el-GR" dirty="0">
                <a:latin typeface="Cera Pro" pitchFamily="50" charset="0"/>
              </a:rPr>
              <a:t>Γενική τάση: αύξηση της απασχόλησης σε </a:t>
            </a:r>
            <a:r>
              <a:rPr lang="el-GR" dirty="0" err="1">
                <a:latin typeface="Cera Pro" pitchFamily="50" charset="0"/>
              </a:rPr>
              <a:t>β’γενή</a:t>
            </a:r>
            <a:r>
              <a:rPr lang="el-GR" dirty="0">
                <a:latin typeface="Cera Pro" pitchFamily="50" charset="0"/>
              </a:rPr>
              <a:t> &amp; </a:t>
            </a:r>
            <a:r>
              <a:rPr lang="el-GR" dirty="0" err="1">
                <a:latin typeface="Cera Pro" pitchFamily="50" charset="0"/>
              </a:rPr>
              <a:t>γ’γενή</a:t>
            </a:r>
            <a:r>
              <a:rPr lang="el-GR" dirty="0">
                <a:latin typeface="Cera Pro" pitchFamily="50" charset="0"/>
              </a:rPr>
              <a:t> τομέα, μείωση σε </a:t>
            </a:r>
            <a:r>
              <a:rPr lang="el-GR" dirty="0" err="1">
                <a:latin typeface="Cera Pro" pitchFamily="50" charset="0"/>
              </a:rPr>
              <a:t>α’γενή</a:t>
            </a:r>
            <a:r>
              <a:rPr lang="el-GR" dirty="0">
                <a:latin typeface="Cera Pro" pitchFamily="50" charset="0"/>
              </a:rPr>
              <a:t>. </a:t>
            </a:r>
          </a:p>
          <a:p>
            <a:pPr>
              <a:lnSpc>
                <a:spcPct val="134000"/>
              </a:lnSpc>
              <a:buFont typeface="Wingdings" panose="05000000000000000000" pitchFamily="2" charset="2"/>
              <a:buChar char="Ø"/>
            </a:pPr>
            <a:r>
              <a:rPr lang="el-GR" dirty="0">
                <a:latin typeface="Cera Pro" pitchFamily="50" charset="0"/>
              </a:rPr>
              <a:t>Ιδιαίτερης σημασίας η μείωση στον </a:t>
            </a:r>
            <a:r>
              <a:rPr lang="el-GR" dirty="0" err="1">
                <a:latin typeface="Cera Pro" pitchFamily="50" charset="0"/>
              </a:rPr>
              <a:t>α’γενή</a:t>
            </a:r>
            <a:r>
              <a:rPr lang="el-GR" dirty="0">
                <a:latin typeface="Cera Pro" pitchFamily="50" charset="0"/>
              </a:rPr>
              <a:t> επειδή </a:t>
            </a:r>
            <a:r>
              <a:rPr lang="el-GR" dirty="0" err="1">
                <a:latin typeface="Cera Pro" pitchFamily="50" charset="0"/>
              </a:rPr>
              <a:t>συνέπεσε</a:t>
            </a:r>
            <a:r>
              <a:rPr lang="el-GR" dirty="0">
                <a:latin typeface="Cera Pro" pitchFamily="50" charset="0"/>
              </a:rPr>
              <a:t> με αύξηση παραγωγής του περίοδο πανδημίας.</a:t>
            </a:r>
          </a:p>
          <a:p>
            <a:pPr>
              <a:lnSpc>
                <a:spcPct val="134000"/>
              </a:lnSpc>
              <a:buFont typeface="Wingdings" panose="05000000000000000000" pitchFamily="2" charset="2"/>
              <a:buChar char="Ø"/>
            </a:pPr>
            <a:r>
              <a:rPr lang="el-GR" dirty="0">
                <a:latin typeface="Cera Pro" pitchFamily="50" charset="0"/>
              </a:rPr>
              <a:t>Συνάγεται ότι μέρος της ανεργίας έχει δομικό χαρακτήρα, προερχόμενη από διαρθρωτικές αλλαγές: πχ εκμηχάνιση γεωργίας.</a:t>
            </a:r>
          </a:p>
          <a:p>
            <a:pPr>
              <a:lnSpc>
                <a:spcPct val="134000"/>
              </a:lnSpc>
              <a:buFont typeface="Wingdings" panose="05000000000000000000" pitchFamily="2" charset="2"/>
              <a:buChar char="Ø"/>
            </a:pPr>
            <a:r>
              <a:rPr lang="el-GR" dirty="0">
                <a:latin typeface="Cera Pro" pitchFamily="50" charset="0"/>
              </a:rPr>
              <a:t>Μείωση επίσης της απασχόλησης  (2021/2019) στους κλάδους: Ορυχεία – λατομεία, παροχή νερού – επεξεργασία λυμάτων – διαχείριση αποβλήτων, χρηματοπιστωτικές – ασφαλιστικές δραστηριότητες και τέχνες – ψυχαγωγία.</a:t>
            </a:r>
          </a:p>
          <a:p>
            <a:pPr>
              <a:lnSpc>
                <a:spcPct val="134000"/>
              </a:lnSpc>
              <a:buFont typeface="Wingdings" panose="05000000000000000000" pitchFamily="2" charset="2"/>
              <a:buChar char="Ø"/>
            </a:pPr>
            <a:r>
              <a:rPr lang="el-GR" dirty="0">
                <a:latin typeface="Cera Pro" pitchFamily="50" charset="0"/>
              </a:rPr>
              <a:t>Οι συγκεκριμένες αλλαγές, εκτός εξαιρέσεων (</a:t>
            </a:r>
            <a:r>
              <a:rPr lang="el-GR" dirty="0" err="1">
                <a:latin typeface="Cera Pro" pitchFamily="50" charset="0"/>
              </a:rPr>
              <a:t>α’γενής</a:t>
            </a:r>
            <a:r>
              <a:rPr lang="el-GR" dirty="0">
                <a:latin typeface="Cera Pro" pitchFamily="50" charset="0"/>
              </a:rPr>
              <a:t> τομέας), υποδηλώνουν βαθύτερες μεταβολές στην τομεακή – κλαδική κατανομή του προϊόντος όσο και στον δυναμισμό τη οικονομίας, δεδομένου ότι συντελούνται σε ένα περιβάλλον </a:t>
            </a:r>
            <a:r>
              <a:rPr lang="el-GR" dirty="0" err="1">
                <a:latin typeface="Cera Pro" pitchFamily="50" charset="0"/>
              </a:rPr>
              <a:t>αποεπένδυσης</a:t>
            </a:r>
            <a:r>
              <a:rPr lang="el-GR" dirty="0">
                <a:latin typeface="Cera Pro" pitchFamily="50" charset="0"/>
              </a:rPr>
              <a:t>.</a:t>
            </a:r>
          </a:p>
          <a:p>
            <a:pPr>
              <a:lnSpc>
                <a:spcPct val="134000"/>
              </a:lnSpc>
              <a:buFont typeface="Wingdings" panose="05000000000000000000" pitchFamily="2" charset="2"/>
              <a:buChar char="Ø"/>
            </a:pPr>
            <a:r>
              <a:rPr lang="el-GR" dirty="0">
                <a:latin typeface="Cera Pro" pitchFamily="50" charset="0"/>
              </a:rPr>
              <a:t>Τέλος, να προστεθούν και οι ποιοτικές αλλαγές που σηματοδότησε η αύξηση της επισφάλειας, στο πεδίο της εργασίας.</a:t>
            </a:r>
          </a:p>
        </p:txBody>
      </p:sp>
    </p:spTree>
    <p:extLst>
      <p:ext uri="{BB962C8B-B14F-4D97-AF65-F5344CB8AC3E}">
        <p14:creationId xmlns:p14="http://schemas.microsoft.com/office/powerpoint/2010/main" val="29935948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F2D2E2C-988B-445B-99F5-8D13AFFD5972}"/>
              </a:ext>
            </a:extLst>
          </p:cNvPr>
          <p:cNvSpPr txBox="1"/>
          <p:nvPr/>
        </p:nvSpPr>
        <p:spPr>
          <a:xfrm>
            <a:off x="1251752" y="391371"/>
            <a:ext cx="10324730" cy="3724096"/>
          </a:xfrm>
          <a:prstGeom prst="rect">
            <a:avLst/>
          </a:prstGeom>
          <a:noFill/>
        </p:spPr>
        <p:txBody>
          <a:bodyPr wrap="square" rtlCol="0">
            <a:spAutoFit/>
          </a:bodyPr>
          <a:lstStyle/>
          <a:p>
            <a:pPr algn="ctr"/>
            <a:r>
              <a:rPr lang="el-GR" sz="3600" dirty="0">
                <a:solidFill>
                  <a:srgbClr val="8A1E3E"/>
                </a:solidFill>
                <a:latin typeface="Cera Pro" panose="00000500000000000000" pitchFamily="50" charset="0"/>
              </a:rPr>
              <a:t>Ετήσια έκθεση ΙΜΕ ΓΣΕΒΕΕ 2021</a:t>
            </a:r>
          </a:p>
          <a:p>
            <a:pPr algn="ctr"/>
            <a:endParaRPr lang="el-GR" sz="2800" dirty="0">
              <a:solidFill>
                <a:srgbClr val="003D78"/>
              </a:solidFill>
              <a:latin typeface="Cera"/>
            </a:endParaRPr>
          </a:p>
          <a:p>
            <a:pPr algn="ctr"/>
            <a:r>
              <a:rPr lang="el-GR" sz="3800" b="1" dirty="0">
                <a:solidFill>
                  <a:srgbClr val="003D78"/>
                </a:solidFill>
                <a:latin typeface="Cera Pro" panose="00000500000000000000" pitchFamily="50" charset="0"/>
              </a:rPr>
              <a:t>«Ο αντίκτυπος της πανδημίας στις επιχειρήσεις» </a:t>
            </a:r>
          </a:p>
          <a:p>
            <a:pPr algn="ctr"/>
            <a:endParaRPr lang="en-US" sz="2400" b="1" dirty="0">
              <a:solidFill>
                <a:srgbClr val="003D78"/>
              </a:solidFill>
              <a:latin typeface="Cera Pro"/>
            </a:endParaRPr>
          </a:p>
          <a:p>
            <a:pPr algn="ctr"/>
            <a:r>
              <a:rPr lang="el-GR" sz="3600" dirty="0">
                <a:solidFill>
                  <a:srgbClr val="003D78"/>
                </a:solidFill>
                <a:latin typeface="Cera Pro" panose="00000500000000000000" pitchFamily="50" charset="0"/>
              </a:rPr>
              <a:t>Μέρος </a:t>
            </a:r>
            <a:r>
              <a:rPr lang="en-US" sz="3600" dirty="0">
                <a:solidFill>
                  <a:srgbClr val="003D78"/>
                </a:solidFill>
                <a:latin typeface="Cera Pro"/>
              </a:rPr>
              <a:t>II</a:t>
            </a:r>
            <a:r>
              <a:rPr lang="el-GR" sz="3600" dirty="0">
                <a:solidFill>
                  <a:srgbClr val="003D78"/>
                </a:solidFill>
                <a:latin typeface="Cera Pro" panose="00000500000000000000" pitchFamily="50" charset="0"/>
              </a:rPr>
              <a:t>:  Διαρθρωτικά των επιχειρήσεων</a:t>
            </a:r>
          </a:p>
          <a:p>
            <a:pPr algn="ctr"/>
            <a:r>
              <a:rPr lang="el-GR" sz="3600" dirty="0">
                <a:solidFill>
                  <a:srgbClr val="003D78"/>
                </a:solidFill>
                <a:latin typeface="Cera Pro" panose="00000500000000000000" pitchFamily="50" charset="0"/>
              </a:rPr>
              <a:t>Κεφάλαιο 2: Παρουσίαση ερευνών ΙΜΕ ΓΣΕΒΕΕ</a:t>
            </a:r>
          </a:p>
        </p:txBody>
      </p:sp>
      <p:pic>
        <p:nvPicPr>
          <p:cNvPr id="10" name="Εικόνα 9">
            <a:extLst>
              <a:ext uri="{FF2B5EF4-FFF2-40B4-BE49-F238E27FC236}">
                <a16:creationId xmlns:a16="http://schemas.microsoft.com/office/drawing/2014/main" id="{CFD0C647-7639-4345-9BDC-034B041FB8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683" y="5675326"/>
            <a:ext cx="3582186" cy="921014"/>
          </a:xfrm>
          <a:prstGeom prst="rect">
            <a:avLst/>
          </a:prstGeom>
        </p:spPr>
      </p:pic>
      <p:grpSp>
        <p:nvGrpSpPr>
          <p:cNvPr id="14" name="Ομάδα 13">
            <a:extLst>
              <a:ext uri="{FF2B5EF4-FFF2-40B4-BE49-F238E27FC236}">
                <a16:creationId xmlns:a16="http://schemas.microsoft.com/office/drawing/2014/main" id="{1385DA75-065A-49E8-83DE-F5F821F9B484}"/>
              </a:ext>
            </a:extLst>
          </p:cNvPr>
          <p:cNvGrpSpPr/>
          <p:nvPr/>
        </p:nvGrpSpPr>
        <p:grpSpPr>
          <a:xfrm>
            <a:off x="273376" y="122165"/>
            <a:ext cx="895546" cy="2347658"/>
            <a:chOff x="273376" y="122165"/>
            <a:chExt cx="895546" cy="2347658"/>
          </a:xfrm>
        </p:grpSpPr>
        <p:sp>
          <p:nvSpPr>
            <p:cNvPr id="4" name="Οβάλ 3">
              <a:extLst>
                <a:ext uri="{FF2B5EF4-FFF2-40B4-BE49-F238E27FC236}">
                  <a16:creationId xmlns:a16="http://schemas.microsoft.com/office/drawing/2014/main" id="{D8B1018F-DFB3-4F83-8538-4180CD43F837}"/>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C7D3E51F-771F-4B5E-A00C-54D0AD03EAF7}"/>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2" name="Οβάλ 11">
              <a:extLst>
                <a:ext uri="{FF2B5EF4-FFF2-40B4-BE49-F238E27FC236}">
                  <a16:creationId xmlns:a16="http://schemas.microsoft.com/office/drawing/2014/main" id="{8AD93F8A-0DCC-4D2F-86BC-C07C447CB46D}"/>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Tree>
    <p:extLst>
      <p:ext uri="{BB962C8B-B14F-4D97-AF65-F5344CB8AC3E}">
        <p14:creationId xmlns:p14="http://schemas.microsoft.com/office/powerpoint/2010/main" val="27530171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168922" y="343886"/>
            <a:ext cx="10515600" cy="312064"/>
          </a:xfrm>
        </p:spPr>
        <p:txBody>
          <a:bodyPr>
            <a:normAutofit fontScale="25000" lnSpcReduction="20000"/>
          </a:bodyPr>
          <a:lstStyle/>
          <a:p>
            <a:pPr marL="0" indent="0" algn="ctr">
              <a:buNone/>
            </a:pPr>
            <a:r>
              <a:rPr lang="el-GR" sz="7200" dirty="0">
                <a:solidFill>
                  <a:srgbClr val="8A1E3E"/>
                </a:solidFill>
                <a:latin typeface="Cera Pro" panose="00000500000000000000" pitchFamily="50" charset="0"/>
              </a:rPr>
              <a:t>Εξέλιξη κύκλου εργασιών </a:t>
            </a:r>
            <a:r>
              <a:rPr lang="el-GR" sz="7200" dirty="0" err="1">
                <a:solidFill>
                  <a:srgbClr val="8A1E3E"/>
                </a:solidFill>
                <a:latin typeface="Cera Pro" panose="00000500000000000000" pitchFamily="50" charset="0"/>
              </a:rPr>
              <a:t>ΜμΕ</a:t>
            </a:r>
            <a:r>
              <a:rPr lang="el-GR" sz="7200" dirty="0">
                <a:solidFill>
                  <a:srgbClr val="8A1E3E"/>
                </a:solidFill>
                <a:latin typeface="Cera Pro" panose="00000500000000000000" pitchFamily="50" charset="0"/>
              </a:rPr>
              <a:t> κατά τη διάρκεια της πανδημίας</a:t>
            </a:r>
          </a:p>
          <a:p>
            <a:endParaRPr lang="el-GR" b="1" dirty="0"/>
          </a:p>
        </p:txBody>
      </p:sp>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12" name="Θέση περιεχομένου 2">
            <a:extLst>
              <a:ext uri="{FF2B5EF4-FFF2-40B4-BE49-F238E27FC236}">
                <a16:creationId xmlns:a16="http://schemas.microsoft.com/office/drawing/2014/main" id="{166633BA-552B-4D12-9482-1123F15F92F2}"/>
              </a:ext>
            </a:extLst>
          </p:cNvPr>
          <p:cNvSpPr txBox="1">
            <a:spLocks/>
          </p:cNvSpPr>
          <p:nvPr/>
        </p:nvSpPr>
        <p:spPr>
          <a:xfrm>
            <a:off x="1654974" y="1096688"/>
            <a:ext cx="9647435" cy="5151643"/>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14000"/>
              </a:lnSpc>
              <a:buNone/>
            </a:pPr>
            <a:r>
              <a:rPr lang="el-GR" sz="1800" dirty="0">
                <a:latin typeface="Cera Pro" panose="00000500000000000000" pitchFamily="50" charset="0"/>
              </a:rPr>
              <a:t>Η πλειονότητα των μικρών και πολύ μικρών επιχειρήσεων κατέγραψε σοβαρή μείωση του κύκλου εργασιών κατά τη διάρκεια της πανδημίας</a:t>
            </a:r>
          </a:p>
          <a:p>
            <a:pPr marL="0" indent="0" algn="just">
              <a:lnSpc>
                <a:spcPct val="114000"/>
              </a:lnSpc>
              <a:buNone/>
            </a:pPr>
            <a:endParaRPr lang="el-GR" sz="1800" dirty="0">
              <a:latin typeface="Cera Pro" panose="00000500000000000000" pitchFamily="50" charset="0"/>
            </a:endParaRPr>
          </a:p>
          <a:p>
            <a:pPr algn="just">
              <a:lnSpc>
                <a:spcPct val="114000"/>
              </a:lnSpc>
              <a:buFont typeface="Wingdings" panose="05000000000000000000" pitchFamily="2" charset="2"/>
              <a:buChar char="Ø"/>
            </a:pPr>
            <a:r>
              <a:rPr lang="el-GR" sz="1800" dirty="0">
                <a:latin typeface="Cera Pro" panose="00000500000000000000" pitchFamily="50" charset="0"/>
              </a:rPr>
              <a:t>2020α : 8 στις 10 επιχειρήσεις (80,6%) </a:t>
            </a:r>
          </a:p>
          <a:p>
            <a:pPr marL="0" indent="0" algn="just">
              <a:lnSpc>
                <a:spcPct val="114000"/>
              </a:lnSpc>
              <a:buNone/>
            </a:pPr>
            <a:r>
              <a:rPr lang="el-GR" sz="1800" dirty="0">
                <a:latin typeface="Cera Pro" panose="00000500000000000000" pitchFamily="50" charset="0"/>
              </a:rPr>
              <a:t>	</a:t>
            </a:r>
            <a:r>
              <a:rPr lang="el-GR" sz="1800" dirty="0" err="1">
                <a:latin typeface="Cera Pro" panose="00000500000000000000" pitchFamily="50" charset="0"/>
              </a:rPr>
              <a:t>Μεσοσταθμική</a:t>
            </a:r>
            <a:r>
              <a:rPr lang="el-GR" sz="1800" dirty="0">
                <a:latin typeface="Cera Pro" panose="00000500000000000000" pitchFamily="50" charset="0"/>
              </a:rPr>
              <a:t> μείωση κύκλου εργασιών 46,4%</a:t>
            </a:r>
          </a:p>
          <a:p>
            <a:pPr algn="just">
              <a:lnSpc>
                <a:spcPct val="114000"/>
              </a:lnSpc>
              <a:buFont typeface="Wingdings" panose="05000000000000000000" pitchFamily="2" charset="2"/>
              <a:buChar char="Ø"/>
            </a:pPr>
            <a:endParaRPr lang="el-GR" sz="1800" dirty="0">
              <a:latin typeface="Cera Pro" panose="00000500000000000000" pitchFamily="50" charset="0"/>
            </a:endParaRPr>
          </a:p>
          <a:p>
            <a:pPr algn="just">
              <a:lnSpc>
                <a:spcPct val="114000"/>
              </a:lnSpc>
              <a:buFont typeface="Wingdings" panose="05000000000000000000" pitchFamily="2" charset="2"/>
              <a:buChar char="Ø"/>
            </a:pPr>
            <a:r>
              <a:rPr lang="el-GR" sz="1800" dirty="0">
                <a:latin typeface="Cera Pro" panose="00000500000000000000" pitchFamily="50" charset="0"/>
              </a:rPr>
              <a:t>2020β : 7 στις 10 επιχειρήσεις (70,7%) </a:t>
            </a:r>
          </a:p>
          <a:p>
            <a:pPr marL="0" indent="0" algn="just">
              <a:lnSpc>
                <a:spcPct val="114000"/>
              </a:lnSpc>
              <a:buNone/>
            </a:pPr>
            <a:r>
              <a:rPr lang="el-GR" sz="1800" dirty="0">
                <a:latin typeface="Cera Pro" panose="00000500000000000000" pitchFamily="50" charset="0"/>
              </a:rPr>
              <a:t>	</a:t>
            </a:r>
            <a:r>
              <a:rPr lang="el-GR" sz="1800" dirty="0" err="1">
                <a:latin typeface="Cera Pro" panose="00000500000000000000" pitchFamily="50" charset="0"/>
              </a:rPr>
              <a:t>Μεσοσταθμική</a:t>
            </a:r>
            <a:r>
              <a:rPr lang="el-GR" sz="1800" dirty="0">
                <a:latin typeface="Cera Pro" panose="00000500000000000000" pitchFamily="50" charset="0"/>
              </a:rPr>
              <a:t> μείωση κύκλου εργασιών 47,8%</a:t>
            </a:r>
          </a:p>
          <a:p>
            <a:pPr algn="just">
              <a:lnSpc>
                <a:spcPct val="114000"/>
              </a:lnSpc>
              <a:buFont typeface="Wingdings" panose="05000000000000000000" pitchFamily="2" charset="2"/>
              <a:buChar char="Ø"/>
            </a:pPr>
            <a:endParaRPr lang="el-GR" sz="1800" dirty="0">
              <a:latin typeface="Cera Pro" panose="00000500000000000000" pitchFamily="50" charset="0"/>
            </a:endParaRPr>
          </a:p>
          <a:p>
            <a:pPr algn="just">
              <a:lnSpc>
                <a:spcPct val="114000"/>
              </a:lnSpc>
              <a:buFont typeface="Wingdings" panose="05000000000000000000" pitchFamily="2" charset="2"/>
              <a:buChar char="Ø"/>
            </a:pPr>
            <a:r>
              <a:rPr lang="el-GR" sz="1800" dirty="0">
                <a:latin typeface="Cera Pro" panose="00000500000000000000" pitchFamily="50" charset="0"/>
              </a:rPr>
              <a:t>2021α : πάνω από 1 στις 2 επιχειρήσεις (55%)</a:t>
            </a:r>
          </a:p>
          <a:p>
            <a:pPr marL="0" indent="0" algn="just">
              <a:lnSpc>
                <a:spcPct val="114000"/>
              </a:lnSpc>
              <a:buNone/>
            </a:pPr>
            <a:r>
              <a:rPr lang="el-GR" sz="1800" dirty="0">
                <a:latin typeface="Cera Pro" panose="00000500000000000000" pitchFamily="50" charset="0"/>
              </a:rPr>
              <a:t>	</a:t>
            </a:r>
            <a:r>
              <a:rPr lang="el-GR" sz="1800" dirty="0" err="1">
                <a:latin typeface="Cera Pro" panose="00000500000000000000" pitchFamily="50" charset="0"/>
              </a:rPr>
              <a:t>Μεσοσταθμική</a:t>
            </a:r>
            <a:r>
              <a:rPr lang="el-GR" sz="1800" dirty="0">
                <a:latin typeface="Cera Pro" panose="00000500000000000000" pitchFamily="50" charset="0"/>
              </a:rPr>
              <a:t> μείωση κύκλου εργασιών 41,4% </a:t>
            </a:r>
          </a:p>
          <a:p>
            <a:pPr algn="just">
              <a:lnSpc>
                <a:spcPct val="114000"/>
              </a:lnSpc>
            </a:pPr>
            <a:endParaRPr lang="el-GR" sz="2000" dirty="0">
              <a:latin typeface="Cera Pro" panose="00000500000000000000" pitchFamily="50" charset="0"/>
            </a:endParaRPr>
          </a:p>
          <a:p>
            <a:pPr marL="0" indent="0" algn="just">
              <a:lnSpc>
                <a:spcPct val="114000"/>
              </a:lnSpc>
              <a:buNone/>
            </a:pPr>
            <a:endParaRPr lang="el-GR" sz="2000" dirty="0">
              <a:latin typeface="Cera Pro" panose="00000500000000000000" pitchFamily="50" charset="0"/>
            </a:endParaRPr>
          </a:p>
          <a:p>
            <a:pPr marL="0" indent="0" algn="just">
              <a:lnSpc>
                <a:spcPct val="114000"/>
              </a:lnSpc>
              <a:buNone/>
            </a:pPr>
            <a:endParaRPr lang="el-GR" sz="2000" dirty="0">
              <a:latin typeface="Cera Pro" panose="00000500000000000000" pitchFamily="50" charset="0"/>
            </a:endParaRPr>
          </a:p>
          <a:p>
            <a:pPr marL="0" indent="0" algn="just">
              <a:lnSpc>
                <a:spcPct val="114000"/>
              </a:lnSpc>
              <a:buNone/>
            </a:pPr>
            <a:endParaRPr lang="el-GR" sz="2000" dirty="0"/>
          </a:p>
          <a:p>
            <a:pPr marL="0" indent="0" algn="just">
              <a:lnSpc>
                <a:spcPct val="114000"/>
              </a:lnSpc>
              <a:buNone/>
            </a:pPr>
            <a:endParaRPr lang="el-GR" sz="2000" dirty="0"/>
          </a:p>
        </p:txBody>
      </p:sp>
    </p:spTree>
    <p:extLst>
      <p:ext uri="{BB962C8B-B14F-4D97-AF65-F5344CB8AC3E}">
        <p14:creationId xmlns:p14="http://schemas.microsoft.com/office/powerpoint/2010/main" val="36127430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2" name="Ορθογώνιο 1"/>
          <p:cNvSpPr/>
          <p:nvPr/>
        </p:nvSpPr>
        <p:spPr>
          <a:xfrm>
            <a:off x="1943101" y="307149"/>
            <a:ext cx="9148232" cy="738664"/>
          </a:xfrm>
          <a:prstGeom prst="rect">
            <a:avLst/>
          </a:prstGeom>
        </p:spPr>
        <p:txBody>
          <a:bodyPr wrap="square">
            <a:spAutoFit/>
          </a:bodyPr>
          <a:lstStyle/>
          <a:p>
            <a:pPr algn="ctr"/>
            <a:r>
              <a:rPr lang="el-GR" dirty="0">
                <a:solidFill>
                  <a:srgbClr val="8A1E3E"/>
                </a:solidFill>
                <a:latin typeface="Cera Pro"/>
              </a:rPr>
              <a:t>Σύγκριση ισολογισμών </a:t>
            </a:r>
            <a:r>
              <a:rPr lang="el-GR" dirty="0" err="1">
                <a:solidFill>
                  <a:srgbClr val="8A1E3E"/>
                </a:solidFill>
                <a:latin typeface="Cera Pro"/>
              </a:rPr>
              <a:t>ΜμΕ</a:t>
            </a:r>
            <a:r>
              <a:rPr lang="el-GR" dirty="0">
                <a:solidFill>
                  <a:srgbClr val="8A1E3E"/>
                </a:solidFill>
                <a:latin typeface="Cera Pro"/>
              </a:rPr>
              <a:t> (έσοδα – έξοδα) ετών 2019 -2020</a:t>
            </a:r>
          </a:p>
          <a:p>
            <a:endParaRPr lang="el-GR" sz="2400" dirty="0"/>
          </a:p>
        </p:txBody>
      </p:sp>
      <p:sp>
        <p:nvSpPr>
          <p:cNvPr id="5" name="Ορθογώνιο 4"/>
          <p:cNvSpPr/>
          <p:nvPr/>
        </p:nvSpPr>
        <p:spPr>
          <a:xfrm>
            <a:off x="1524762" y="1278348"/>
            <a:ext cx="4992455" cy="3573351"/>
          </a:xfrm>
          <a:prstGeom prst="rect">
            <a:avLst/>
          </a:prstGeom>
        </p:spPr>
        <p:txBody>
          <a:bodyPr wrap="square">
            <a:spAutoFit/>
          </a:bodyPr>
          <a:lstStyle/>
          <a:p>
            <a:pPr marL="342900" lvl="0" indent="-342900" algn="just">
              <a:lnSpc>
                <a:spcPct val="115000"/>
              </a:lnSpc>
              <a:spcAft>
                <a:spcPts val="0"/>
              </a:spcAft>
              <a:buFont typeface="Wingdings" panose="05000000000000000000" pitchFamily="2" charset="2"/>
              <a:buChar char="Ø"/>
            </a:pPr>
            <a:r>
              <a:rPr lang="el-GR" dirty="0">
                <a:latin typeface="Cera Pro"/>
                <a:ea typeface="Calibri"/>
                <a:cs typeface="Times New Roman"/>
              </a:rPr>
              <a:t>Το 2020 σε σύγκριση με το 2019 συντελέστηκε πλήρης ανατροπή στη κερδοφορία των επιχειρήσεων</a:t>
            </a:r>
          </a:p>
          <a:p>
            <a:pPr lvl="0" algn="just">
              <a:lnSpc>
                <a:spcPct val="115000"/>
              </a:lnSpc>
              <a:spcAft>
                <a:spcPts val="0"/>
              </a:spcAft>
            </a:pPr>
            <a:endParaRPr lang="el-GR" dirty="0">
              <a:latin typeface="Cera Pro"/>
              <a:ea typeface="Calibri"/>
              <a:cs typeface="Times New Roman"/>
            </a:endParaRPr>
          </a:p>
          <a:p>
            <a:pPr marL="342900" lvl="0" indent="-342900" algn="just">
              <a:lnSpc>
                <a:spcPct val="115000"/>
              </a:lnSpc>
              <a:spcAft>
                <a:spcPts val="0"/>
              </a:spcAft>
              <a:buFont typeface="Wingdings" panose="05000000000000000000" pitchFamily="2" charset="2"/>
              <a:buChar char="Ø"/>
            </a:pPr>
            <a:r>
              <a:rPr lang="el-GR" dirty="0">
                <a:latin typeface="Cera Pro"/>
                <a:ea typeface="Calibri"/>
                <a:cs typeface="Times New Roman"/>
              </a:rPr>
              <a:t>Σχεδόν διπλασιάστηκαν οι επιχειρήσεις που κατέγραψαν ζημιές (47,8% το 2020 έναντι 27,6% το 2019).</a:t>
            </a:r>
          </a:p>
          <a:p>
            <a:pPr lvl="0" algn="just">
              <a:lnSpc>
                <a:spcPct val="115000"/>
              </a:lnSpc>
              <a:spcAft>
                <a:spcPts val="0"/>
              </a:spcAft>
            </a:pPr>
            <a:endParaRPr lang="el-GR" dirty="0">
              <a:latin typeface="Cera Pro"/>
              <a:ea typeface="Calibri"/>
              <a:cs typeface="Times New Roman"/>
            </a:endParaRPr>
          </a:p>
          <a:p>
            <a:pPr marL="342900" lvl="0" indent="-342900" algn="just">
              <a:lnSpc>
                <a:spcPct val="115000"/>
              </a:lnSpc>
              <a:spcAft>
                <a:spcPts val="1000"/>
              </a:spcAft>
              <a:buFont typeface="Wingdings" panose="05000000000000000000" pitchFamily="2" charset="2"/>
              <a:buChar char="Ø"/>
            </a:pPr>
            <a:r>
              <a:rPr lang="el-GR" dirty="0">
                <a:latin typeface="Cera Pro"/>
                <a:ea typeface="Calibri"/>
                <a:cs typeface="Times New Roman"/>
              </a:rPr>
              <a:t>Υποδιπλασιάστηκαν οι επιχειρήσεις που κατέγραψαν κέρδη (27,3% το 2020 από 55,2% το 2019).</a:t>
            </a:r>
          </a:p>
        </p:txBody>
      </p:sp>
      <p:pic>
        <p:nvPicPr>
          <p:cNvPr id="4" name="Εικόνα 3">
            <a:extLst>
              <a:ext uri="{FF2B5EF4-FFF2-40B4-BE49-F238E27FC236}">
                <a16:creationId xmlns:a16="http://schemas.microsoft.com/office/drawing/2014/main" id="{9E2218AB-4B44-4AC1-8866-A0193A56D1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92736" y="1397302"/>
            <a:ext cx="5107919" cy="3573351"/>
          </a:xfrm>
          <a:prstGeom prst="rect">
            <a:avLst/>
          </a:prstGeom>
        </p:spPr>
      </p:pic>
    </p:spTree>
    <p:extLst>
      <p:ext uri="{BB962C8B-B14F-4D97-AF65-F5344CB8AC3E}">
        <p14:creationId xmlns:p14="http://schemas.microsoft.com/office/powerpoint/2010/main" val="416672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2" name="Ορθογώνιο 1"/>
          <p:cNvSpPr/>
          <p:nvPr/>
        </p:nvSpPr>
        <p:spPr>
          <a:xfrm>
            <a:off x="1608665" y="156401"/>
            <a:ext cx="10075335" cy="369332"/>
          </a:xfrm>
          <a:prstGeom prst="rect">
            <a:avLst/>
          </a:prstGeom>
        </p:spPr>
        <p:txBody>
          <a:bodyPr wrap="square">
            <a:spAutoFit/>
          </a:bodyPr>
          <a:lstStyle/>
          <a:p>
            <a:pPr algn="ctr"/>
            <a:r>
              <a:rPr lang="el-GR" dirty="0">
                <a:solidFill>
                  <a:srgbClr val="8A1E3E"/>
                </a:solidFill>
                <a:latin typeface="Cera Pro"/>
              </a:rPr>
              <a:t>Ταμειακά διαθέσιμα (ρευστότητα) επιχειρήσεων κατά τη διάρκεια της πανδημίας </a:t>
            </a:r>
          </a:p>
        </p:txBody>
      </p:sp>
      <p:sp>
        <p:nvSpPr>
          <p:cNvPr id="4" name="Ορθογώνιο 3"/>
          <p:cNvSpPr/>
          <p:nvPr/>
        </p:nvSpPr>
        <p:spPr>
          <a:xfrm>
            <a:off x="1452599" y="1066715"/>
            <a:ext cx="5416034" cy="5438476"/>
          </a:xfrm>
          <a:prstGeom prst="rect">
            <a:avLst/>
          </a:prstGeom>
        </p:spPr>
        <p:txBody>
          <a:bodyPr wrap="square">
            <a:spAutoFit/>
          </a:bodyPr>
          <a:lstStyle/>
          <a:p>
            <a:pPr marL="285750" indent="-285750" algn="just">
              <a:lnSpc>
                <a:spcPct val="114000"/>
              </a:lnSpc>
              <a:buFont typeface="Wingdings" panose="05000000000000000000" pitchFamily="2" charset="2"/>
              <a:buChar char="Ø"/>
            </a:pPr>
            <a:r>
              <a:rPr lang="el-GR" dirty="0">
                <a:latin typeface="Cera Pro"/>
              </a:rPr>
              <a:t>Κατά τη διάρκεια της πανδημίας αυξήθηκαν σημαντικά οι μικρές και πολύ μικρές επιχειρήσεις με σοβαρά προβλήματα ρευστότητας</a:t>
            </a:r>
          </a:p>
          <a:p>
            <a:pPr algn="just">
              <a:lnSpc>
                <a:spcPct val="114000"/>
              </a:lnSpc>
            </a:pPr>
            <a:endParaRPr lang="el-GR" dirty="0">
              <a:latin typeface="Cera Pro"/>
            </a:endParaRPr>
          </a:p>
          <a:p>
            <a:pPr marL="285750" indent="-285750" algn="just">
              <a:lnSpc>
                <a:spcPct val="114000"/>
              </a:lnSpc>
              <a:buFont typeface="Wingdings" panose="05000000000000000000" pitchFamily="2" charset="2"/>
              <a:buChar char="Ø"/>
            </a:pPr>
            <a:r>
              <a:rPr lang="el-GR" dirty="0">
                <a:latin typeface="Cera Pro"/>
              </a:rPr>
              <a:t>Τα ποσοστά των επιχειρήσεων με μηδενικά ταμειακά διαθέσιμα ήταν:</a:t>
            </a:r>
          </a:p>
          <a:p>
            <a:pPr marL="742950" lvl="1" indent="-285750" algn="just">
              <a:lnSpc>
                <a:spcPct val="114000"/>
              </a:lnSpc>
              <a:buFont typeface="Arial" panose="020B0604020202020204" pitchFamily="34" charset="0"/>
              <a:buChar char="•"/>
            </a:pPr>
            <a:r>
              <a:rPr lang="el-GR" dirty="0">
                <a:latin typeface="Cera Pro"/>
              </a:rPr>
              <a:t>14,8% τον Ιούνιο του 2020</a:t>
            </a:r>
          </a:p>
          <a:p>
            <a:pPr marL="742950" lvl="1" indent="-285750" algn="just">
              <a:lnSpc>
                <a:spcPct val="114000"/>
              </a:lnSpc>
              <a:buFont typeface="Arial" panose="020B0604020202020204" pitchFamily="34" charset="0"/>
              <a:buChar char="•"/>
            </a:pPr>
            <a:r>
              <a:rPr lang="el-GR" dirty="0">
                <a:latin typeface="Cera Pro"/>
              </a:rPr>
              <a:t>24,7% τον Φεβρουάριο του 2021</a:t>
            </a:r>
          </a:p>
          <a:p>
            <a:pPr marL="742950" lvl="1" indent="-285750" algn="just">
              <a:lnSpc>
                <a:spcPct val="114000"/>
              </a:lnSpc>
              <a:buFont typeface="Arial" panose="020B0604020202020204" pitchFamily="34" charset="0"/>
              <a:buChar char="•"/>
            </a:pPr>
            <a:r>
              <a:rPr lang="el-GR" dirty="0">
                <a:latin typeface="Cera Pro"/>
              </a:rPr>
              <a:t>21,4% τον Ιούλιο του 2021</a:t>
            </a:r>
          </a:p>
          <a:p>
            <a:pPr lvl="0" algn="just">
              <a:lnSpc>
                <a:spcPct val="114000"/>
              </a:lnSpc>
            </a:pPr>
            <a:endParaRPr lang="el-GR" dirty="0">
              <a:latin typeface="Cera Pro"/>
            </a:endParaRPr>
          </a:p>
          <a:p>
            <a:pPr marL="285750" indent="-285750" algn="just">
              <a:lnSpc>
                <a:spcPct val="114000"/>
              </a:lnSpc>
              <a:buFont typeface="Wingdings" panose="05000000000000000000" pitchFamily="2" charset="2"/>
              <a:buChar char="Ø"/>
            </a:pPr>
            <a:r>
              <a:rPr lang="el-GR" dirty="0">
                <a:latin typeface="Cera Pro"/>
              </a:rPr>
              <a:t>Τα μέτρα που ελήφθησαν για τη στήριξη των επιχειρήσεων μετρίασαν τον αρνητικό αντίκτυπο της πανδημίας, ωστόσο δεν ήταν αρκετά για να αποκαταστήσουν τη ρευστότητα του συνόλου των μικρών και πολύ μικρών επιχειρήσεων.</a:t>
            </a:r>
          </a:p>
        </p:txBody>
      </p:sp>
      <p:pic>
        <p:nvPicPr>
          <p:cNvPr id="5" name="Εικόνα 4">
            <a:extLst>
              <a:ext uri="{FF2B5EF4-FFF2-40B4-BE49-F238E27FC236}">
                <a16:creationId xmlns:a16="http://schemas.microsoft.com/office/drawing/2014/main" id="{E5C4C648-73FE-4A05-A2FF-DA8D0C09BF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83443" y="905764"/>
            <a:ext cx="4581525" cy="5991225"/>
          </a:xfrm>
          <a:prstGeom prst="rect">
            <a:avLst/>
          </a:prstGeom>
        </p:spPr>
      </p:pic>
    </p:spTree>
    <p:extLst>
      <p:ext uri="{BB962C8B-B14F-4D97-AF65-F5344CB8AC3E}">
        <p14:creationId xmlns:p14="http://schemas.microsoft.com/office/powerpoint/2010/main" val="655475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2" name="Ορθογώνιο 1"/>
          <p:cNvSpPr/>
          <p:nvPr/>
        </p:nvSpPr>
        <p:spPr>
          <a:xfrm>
            <a:off x="1473201" y="122165"/>
            <a:ext cx="10041466" cy="369332"/>
          </a:xfrm>
          <a:prstGeom prst="rect">
            <a:avLst/>
          </a:prstGeom>
        </p:spPr>
        <p:txBody>
          <a:bodyPr wrap="square">
            <a:spAutoFit/>
          </a:bodyPr>
          <a:lstStyle/>
          <a:p>
            <a:pPr algn="ctr"/>
            <a:r>
              <a:rPr lang="el-GR" dirty="0">
                <a:solidFill>
                  <a:srgbClr val="8A1E3E"/>
                </a:solidFill>
                <a:latin typeface="Cera Pro"/>
                <a:ea typeface="Calibri"/>
                <a:cs typeface="Times New Roman"/>
              </a:rPr>
              <a:t>Εξέλιξη ληξιπρόθεσμων οφειλών </a:t>
            </a:r>
            <a:r>
              <a:rPr lang="el-GR" dirty="0" err="1">
                <a:solidFill>
                  <a:srgbClr val="8A1E3E"/>
                </a:solidFill>
                <a:latin typeface="Cera Pro"/>
                <a:ea typeface="Calibri"/>
                <a:cs typeface="Times New Roman"/>
              </a:rPr>
              <a:t>ΜμΕ</a:t>
            </a:r>
            <a:r>
              <a:rPr lang="el-GR" dirty="0">
                <a:solidFill>
                  <a:srgbClr val="8A1E3E"/>
                </a:solidFill>
                <a:latin typeface="Cera Pro"/>
                <a:ea typeface="Calibri"/>
                <a:cs typeface="Times New Roman"/>
              </a:rPr>
              <a:t> κατά τη διάρκεια της πανδημίας </a:t>
            </a:r>
            <a:endParaRPr lang="el-GR" dirty="0">
              <a:solidFill>
                <a:srgbClr val="8A1E3E"/>
              </a:solidFill>
              <a:latin typeface="Cera Pro"/>
            </a:endParaRPr>
          </a:p>
        </p:txBody>
      </p:sp>
      <p:pic>
        <p:nvPicPr>
          <p:cNvPr id="4" name="Εικόνα 3">
            <a:extLst>
              <a:ext uri="{FF2B5EF4-FFF2-40B4-BE49-F238E27FC236}">
                <a16:creationId xmlns:a16="http://schemas.microsoft.com/office/drawing/2014/main" id="{DF4E76D3-CF26-4EFC-A1F5-8F16D49716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5370" y="602744"/>
            <a:ext cx="4229100" cy="6010275"/>
          </a:xfrm>
          <a:prstGeom prst="rect">
            <a:avLst/>
          </a:prstGeom>
        </p:spPr>
      </p:pic>
      <p:sp>
        <p:nvSpPr>
          <p:cNvPr id="12" name="Ορθογώνιο 11">
            <a:extLst>
              <a:ext uri="{FF2B5EF4-FFF2-40B4-BE49-F238E27FC236}">
                <a16:creationId xmlns:a16="http://schemas.microsoft.com/office/drawing/2014/main" id="{71CA5194-FE9F-46DA-BA20-3D950CDDE090}"/>
              </a:ext>
            </a:extLst>
          </p:cNvPr>
          <p:cNvSpPr/>
          <p:nvPr/>
        </p:nvSpPr>
        <p:spPr>
          <a:xfrm>
            <a:off x="1550678" y="1223906"/>
            <a:ext cx="5049668" cy="3322513"/>
          </a:xfrm>
          <a:prstGeom prst="rect">
            <a:avLst/>
          </a:prstGeom>
        </p:spPr>
        <p:txBody>
          <a:bodyPr wrap="square">
            <a:spAutoFit/>
          </a:bodyPr>
          <a:lstStyle/>
          <a:p>
            <a:pPr marL="285750" indent="-285750" algn="just">
              <a:lnSpc>
                <a:spcPct val="114000"/>
              </a:lnSpc>
              <a:spcAft>
                <a:spcPts val="800"/>
              </a:spcAft>
              <a:buFont typeface="Wingdings" panose="05000000000000000000" pitchFamily="2" charset="2"/>
              <a:buChar char="Ø"/>
            </a:pPr>
            <a:r>
              <a:rPr lang="el-GR" dirty="0">
                <a:latin typeface="Cera Pro"/>
                <a:ea typeface="Calibri"/>
                <a:cs typeface="Times New Roman"/>
              </a:rPr>
              <a:t>Κατά τη διάρκεια της πανδημίας αυξήθηκαν οι μικρές και πολύ μικρές επιχειρήσεις με ληξιπρόθεσμες οφειλές. </a:t>
            </a:r>
          </a:p>
          <a:p>
            <a:pPr algn="just">
              <a:lnSpc>
                <a:spcPct val="114000"/>
              </a:lnSpc>
              <a:spcAft>
                <a:spcPts val="800"/>
              </a:spcAft>
            </a:pPr>
            <a:endParaRPr lang="el-GR" dirty="0">
              <a:latin typeface="Cera Pro"/>
              <a:ea typeface="Calibri"/>
              <a:cs typeface="Times New Roman"/>
            </a:endParaRPr>
          </a:p>
          <a:p>
            <a:pPr marL="285750" indent="-285750" algn="just">
              <a:lnSpc>
                <a:spcPct val="114000"/>
              </a:lnSpc>
              <a:spcAft>
                <a:spcPts val="800"/>
              </a:spcAft>
              <a:buFont typeface="Wingdings" panose="05000000000000000000" pitchFamily="2" charset="2"/>
              <a:buChar char="Ø"/>
            </a:pPr>
            <a:r>
              <a:rPr lang="el-GR" dirty="0">
                <a:latin typeface="Cera Pro"/>
                <a:ea typeface="Calibri"/>
                <a:cs typeface="Times New Roman"/>
              </a:rPr>
              <a:t>Όπου εφαρμόστηκαν </a:t>
            </a:r>
            <a:r>
              <a:rPr lang="el-GR" dirty="0" err="1">
                <a:latin typeface="Cera Pro"/>
                <a:ea typeface="Calibri"/>
                <a:cs typeface="Times New Roman"/>
              </a:rPr>
              <a:t>στοχευμένα</a:t>
            </a:r>
            <a:r>
              <a:rPr lang="el-GR" dirty="0">
                <a:latin typeface="Cera Pro"/>
                <a:ea typeface="Calibri"/>
                <a:cs typeface="Times New Roman"/>
              </a:rPr>
              <a:t> μέτρα στήριξης οι οφειλές συγκρατήθηκαν. </a:t>
            </a:r>
          </a:p>
          <a:p>
            <a:pPr algn="just">
              <a:lnSpc>
                <a:spcPct val="114000"/>
              </a:lnSpc>
              <a:spcAft>
                <a:spcPts val="800"/>
              </a:spcAft>
            </a:pPr>
            <a:endParaRPr lang="en-US" dirty="0">
              <a:latin typeface="Cera Pro"/>
              <a:ea typeface="Calibri"/>
              <a:cs typeface="Times New Roman"/>
            </a:endParaRPr>
          </a:p>
          <a:p>
            <a:pPr marL="285750" indent="-285750" algn="just">
              <a:lnSpc>
                <a:spcPct val="114000"/>
              </a:lnSpc>
              <a:spcAft>
                <a:spcPts val="800"/>
              </a:spcAft>
              <a:buFont typeface="Wingdings" panose="05000000000000000000" pitchFamily="2" charset="2"/>
              <a:buChar char="Ø"/>
            </a:pPr>
            <a:r>
              <a:rPr lang="el-GR" dirty="0">
                <a:latin typeface="Cera Pro"/>
                <a:ea typeface="Calibri"/>
                <a:cs typeface="Times New Roman"/>
              </a:rPr>
              <a:t>Παρατηρήθηκε σημαντική αύξηση των υπερχρεωμένων επιχειρήσεων.</a:t>
            </a:r>
          </a:p>
        </p:txBody>
      </p:sp>
    </p:spTree>
    <p:extLst>
      <p:ext uri="{BB962C8B-B14F-4D97-AF65-F5344CB8AC3E}">
        <p14:creationId xmlns:p14="http://schemas.microsoft.com/office/powerpoint/2010/main" val="849304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168922" y="343886"/>
            <a:ext cx="10515600" cy="312064"/>
          </a:xfrm>
        </p:spPr>
        <p:txBody>
          <a:bodyPr>
            <a:normAutofit fontScale="25000" lnSpcReduction="20000"/>
          </a:bodyPr>
          <a:lstStyle/>
          <a:p>
            <a:pPr marL="0" indent="0" algn="ctr">
              <a:buNone/>
            </a:pPr>
            <a:r>
              <a:rPr lang="el-GR" sz="7200" dirty="0">
                <a:solidFill>
                  <a:srgbClr val="8A1E3E"/>
                </a:solidFill>
                <a:latin typeface="Cera Pro" panose="00000500000000000000" pitchFamily="50" charset="0"/>
              </a:rPr>
              <a:t>Δείκτες ανασφάλειας και βιωσιμότητας </a:t>
            </a:r>
            <a:r>
              <a:rPr lang="el-GR" sz="7200" dirty="0" err="1">
                <a:solidFill>
                  <a:srgbClr val="8A1E3E"/>
                </a:solidFill>
                <a:latin typeface="Cera Pro" panose="00000500000000000000" pitchFamily="50" charset="0"/>
              </a:rPr>
              <a:t>ΜμΕ</a:t>
            </a:r>
            <a:endParaRPr lang="el-GR" sz="7200" dirty="0">
              <a:solidFill>
                <a:srgbClr val="8A1E3E"/>
              </a:solidFill>
              <a:latin typeface="Cera Pro" panose="00000500000000000000" pitchFamily="50" charset="0"/>
            </a:endParaRPr>
          </a:p>
          <a:p>
            <a:endParaRPr lang="el-GR" dirty="0"/>
          </a:p>
        </p:txBody>
      </p:sp>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12" name="Ορθογώνιο 11"/>
          <p:cNvSpPr/>
          <p:nvPr/>
        </p:nvSpPr>
        <p:spPr>
          <a:xfrm>
            <a:off x="1481378" y="1136064"/>
            <a:ext cx="9033935" cy="5197128"/>
          </a:xfrm>
          <a:prstGeom prst="rect">
            <a:avLst/>
          </a:prstGeom>
        </p:spPr>
        <p:txBody>
          <a:bodyPr wrap="square">
            <a:spAutoFit/>
          </a:bodyPr>
          <a:lstStyle/>
          <a:p>
            <a:pPr marL="342900" indent="-342900" algn="just">
              <a:lnSpc>
                <a:spcPct val="114000"/>
              </a:lnSpc>
              <a:buFont typeface="Wingdings" panose="05000000000000000000" pitchFamily="2" charset="2"/>
              <a:buChar char="Ø"/>
            </a:pPr>
            <a:r>
              <a:rPr lang="el-GR" dirty="0">
                <a:latin typeface="Cera Pro" panose="00000500000000000000" pitchFamily="50" charset="0"/>
              </a:rPr>
              <a:t>Η παρατεταμένη διάρκεια της υγειονομικής κρίσης, συνετέλεσε στο να διατηρηθούν σε υψηλά επίπεδα τόσο ο δείκτης ανασφάλειας όσο και ο δείκτης βιωσιμότητας των </a:t>
            </a:r>
            <a:r>
              <a:rPr lang="el-GR" dirty="0" err="1">
                <a:latin typeface="Cera Pro" panose="00000500000000000000" pitchFamily="50" charset="0"/>
              </a:rPr>
              <a:t>ΜμΕ</a:t>
            </a:r>
            <a:r>
              <a:rPr lang="el-GR" dirty="0">
                <a:latin typeface="Cera Pro" panose="00000500000000000000" pitchFamily="50" charset="0"/>
              </a:rPr>
              <a:t>. </a:t>
            </a:r>
          </a:p>
          <a:p>
            <a:pPr marL="285750" indent="-285750" algn="just">
              <a:lnSpc>
                <a:spcPct val="114000"/>
              </a:lnSpc>
              <a:buFont typeface="Arial" panose="020B0604020202020204" pitchFamily="34" charset="0"/>
              <a:buChar char="•"/>
            </a:pPr>
            <a:endParaRPr lang="el-GR" dirty="0"/>
          </a:p>
          <a:p>
            <a:pPr marL="285750" indent="-285750" algn="just">
              <a:lnSpc>
                <a:spcPct val="114000"/>
              </a:lnSpc>
              <a:buFont typeface="Arial" panose="020B0604020202020204" pitchFamily="34" charset="0"/>
              <a:buChar char="•"/>
            </a:pPr>
            <a:endParaRPr lang="el-GR" dirty="0"/>
          </a:p>
          <a:p>
            <a:pPr marL="342900" indent="-342900" algn="just">
              <a:lnSpc>
                <a:spcPct val="114000"/>
              </a:lnSpc>
              <a:buFont typeface="Wingdings" panose="05000000000000000000" pitchFamily="2" charset="2"/>
              <a:buChar char="Ø"/>
            </a:pPr>
            <a:r>
              <a:rPr lang="el-GR" dirty="0">
                <a:latin typeface="Cera Pro" panose="00000500000000000000" pitchFamily="50" charset="0"/>
              </a:rPr>
              <a:t>Τα μέτρα στήριξης απέτρεψαν τα μαζικά λουκέτα κατά τη διάρκεια της πανδημίας.</a:t>
            </a:r>
          </a:p>
          <a:p>
            <a:pPr marL="285750" indent="-285750" algn="just">
              <a:lnSpc>
                <a:spcPct val="114000"/>
              </a:lnSpc>
              <a:buFont typeface="Arial" panose="020B0604020202020204" pitchFamily="34" charset="0"/>
              <a:buChar char="•"/>
            </a:pPr>
            <a:endParaRPr lang="el-GR" dirty="0"/>
          </a:p>
          <a:p>
            <a:pPr marL="285750" indent="-285750" algn="just">
              <a:lnSpc>
                <a:spcPct val="114000"/>
              </a:lnSpc>
              <a:buFont typeface="Arial" panose="020B0604020202020204" pitchFamily="34" charset="0"/>
              <a:buChar char="•"/>
            </a:pPr>
            <a:endParaRPr lang="el-GR" dirty="0"/>
          </a:p>
          <a:p>
            <a:pPr marL="342900" indent="-342900" algn="just">
              <a:lnSpc>
                <a:spcPct val="114000"/>
              </a:lnSpc>
              <a:buFont typeface="Wingdings" panose="05000000000000000000" pitchFamily="2" charset="2"/>
              <a:buChar char="Ø"/>
            </a:pPr>
            <a:r>
              <a:rPr lang="el-GR" dirty="0">
                <a:latin typeface="Cera Pro" panose="00000500000000000000" pitchFamily="50" charset="0"/>
              </a:rPr>
              <a:t>Όμως, καθώς η οικονομία επιστρέφει σε σχετικά ομαλές συνθήκες και τα μέτρα προστασίας αποσύρονται ο κίνδυνος εκδήλωσης εκτεταμένων λουκέτων παραμένει</a:t>
            </a:r>
            <a:r>
              <a:rPr lang="en-US" dirty="0">
                <a:latin typeface="Cera Pro" panose="00000500000000000000" pitchFamily="50" charset="0"/>
              </a:rPr>
              <a:t>,</a:t>
            </a:r>
            <a:r>
              <a:rPr lang="el-GR" dirty="0">
                <a:latin typeface="Cera Pro" panose="00000500000000000000" pitchFamily="50" charset="0"/>
              </a:rPr>
              <a:t> ιδιαίτερα για τις επιχειρήσεις που η κατάσταση τους επιδεινώθηκε σημαντικά κατά τη διάρκεια της πανδημίας. </a:t>
            </a:r>
          </a:p>
          <a:p>
            <a:pPr marL="285750" indent="-285750">
              <a:lnSpc>
                <a:spcPct val="114000"/>
              </a:lnSpc>
              <a:buFont typeface="Arial" panose="020B0604020202020204" pitchFamily="34" charset="0"/>
              <a:buChar char="•"/>
            </a:pPr>
            <a:endParaRPr lang="el-GR" sz="2000" dirty="0"/>
          </a:p>
          <a:p>
            <a:pPr marL="285750" indent="-285750">
              <a:lnSpc>
                <a:spcPct val="114000"/>
              </a:lnSpc>
              <a:buFont typeface="Arial" panose="020B0604020202020204" pitchFamily="34" charset="0"/>
              <a:buChar char="•"/>
            </a:pPr>
            <a:endParaRPr lang="el-GR" sz="2000" dirty="0"/>
          </a:p>
          <a:p>
            <a:pPr marL="285750" indent="-285750">
              <a:lnSpc>
                <a:spcPct val="114000"/>
              </a:lnSpc>
              <a:buFont typeface="Arial" panose="020B0604020202020204" pitchFamily="34" charset="0"/>
              <a:buChar char="•"/>
            </a:pPr>
            <a:endParaRPr lang="el-GR" dirty="0"/>
          </a:p>
        </p:txBody>
      </p:sp>
    </p:spTree>
    <p:extLst>
      <p:ext uri="{BB962C8B-B14F-4D97-AF65-F5344CB8AC3E}">
        <p14:creationId xmlns:p14="http://schemas.microsoft.com/office/powerpoint/2010/main" val="3439530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168922" y="343886"/>
            <a:ext cx="10515600" cy="312064"/>
          </a:xfrm>
        </p:spPr>
        <p:txBody>
          <a:bodyPr>
            <a:noAutofit/>
          </a:bodyPr>
          <a:lstStyle/>
          <a:p>
            <a:pPr marL="0" indent="0" algn="ctr">
              <a:buNone/>
            </a:pPr>
            <a:r>
              <a:rPr lang="el-GR" sz="1800" dirty="0">
                <a:solidFill>
                  <a:srgbClr val="8A1E3E"/>
                </a:solidFill>
                <a:latin typeface="Cera Pro" panose="00000500000000000000" pitchFamily="50" charset="0"/>
              </a:rPr>
              <a:t>Τηλεργασία - Ψηφιακός μετασχηματισμός</a:t>
            </a:r>
            <a:endParaRPr lang="el-GR" sz="1800" dirty="0">
              <a:solidFill>
                <a:srgbClr val="8A1E3E"/>
              </a:solidFill>
            </a:endParaRPr>
          </a:p>
        </p:txBody>
      </p:sp>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2" name="Ορθογώνιο 1"/>
          <p:cNvSpPr/>
          <p:nvPr/>
        </p:nvSpPr>
        <p:spPr>
          <a:xfrm>
            <a:off x="1523260" y="1151453"/>
            <a:ext cx="8991600" cy="5160067"/>
          </a:xfrm>
          <a:prstGeom prst="rect">
            <a:avLst/>
          </a:prstGeom>
        </p:spPr>
        <p:txBody>
          <a:bodyPr wrap="square">
            <a:spAutoFit/>
          </a:bodyPr>
          <a:lstStyle/>
          <a:p>
            <a:pPr marL="285750" indent="-285750" algn="just">
              <a:lnSpc>
                <a:spcPct val="114000"/>
              </a:lnSpc>
              <a:buFont typeface="Wingdings" panose="05000000000000000000" pitchFamily="2" charset="2"/>
              <a:buChar char="Ø"/>
            </a:pPr>
            <a:r>
              <a:rPr lang="el-GR" dirty="0">
                <a:latin typeface="Cera Pro" panose="00000500000000000000" pitchFamily="50" charset="0"/>
              </a:rPr>
              <a:t>Η πανδημική κρίση φαίνεται πως προκάλεσε μια δομική αλλαγή στην αγορά εργασίας με την καθιέρωση της τηλεργασίας σε ένα σημαντικό ποσοστό μικρών και πολύ μικρών επιχειρήσεων (16,8%  των επιχειρήσεων που απασχολούν προσωπικό).</a:t>
            </a:r>
          </a:p>
          <a:p>
            <a:pPr marL="285750" indent="-285750" algn="just">
              <a:lnSpc>
                <a:spcPct val="114000"/>
              </a:lnSpc>
              <a:buFont typeface="Wingdings" panose="05000000000000000000" pitchFamily="2" charset="2"/>
              <a:buChar char="Ø"/>
            </a:pPr>
            <a:endParaRPr lang="el-GR" dirty="0"/>
          </a:p>
          <a:p>
            <a:pPr marL="285750" indent="-285750" algn="just">
              <a:lnSpc>
                <a:spcPct val="114000"/>
              </a:lnSpc>
              <a:buFont typeface="Wingdings" panose="05000000000000000000" pitchFamily="2" charset="2"/>
              <a:buChar char="Ø"/>
            </a:pPr>
            <a:r>
              <a:rPr lang="el-GR" dirty="0">
                <a:latin typeface="Cera Pro" panose="00000500000000000000" pitchFamily="50" charset="0"/>
              </a:rPr>
              <a:t>Οι επιχειρήσεις που διαπίστωσαν αύξηση της παραγωγικότητας του προσωπικού τους που </a:t>
            </a:r>
            <a:r>
              <a:rPr lang="el-GR" dirty="0" err="1">
                <a:latin typeface="Cera Pro" panose="00000500000000000000" pitchFamily="50" charset="0"/>
              </a:rPr>
              <a:t>τηλεργάστηκε</a:t>
            </a:r>
            <a:r>
              <a:rPr lang="el-GR" dirty="0">
                <a:latin typeface="Cera Pro" panose="00000500000000000000" pitchFamily="50" charset="0"/>
              </a:rPr>
              <a:t> θα διατηρήσουν τη τηλεργασία και στο μέλλον. </a:t>
            </a:r>
          </a:p>
          <a:p>
            <a:pPr marL="285750" indent="-285750" algn="just">
              <a:lnSpc>
                <a:spcPct val="114000"/>
              </a:lnSpc>
              <a:buFont typeface="Wingdings" panose="05000000000000000000" pitchFamily="2" charset="2"/>
              <a:buChar char="Ø"/>
            </a:pPr>
            <a:endParaRPr lang="el-GR" dirty="0">
              <a:latin typeface="Cera Pro" panose="00000500000000000000" pitchFamily="50" charset="0"/>
            </a:endParaRPr>
          </a:p>
          <a:p>
            <a:pPr marL="285750" indent="-285750" algn="just">
              <a:lnSpc>
                <a:spcPct val="114000"/>
              </a:lnSpc>
              <a:buFont typeface="Wingdings" panose="05000000000000000000" pitchFamily="2" charset="2"/>
              <a:buChar char="Ø"/>
            </a:pPr>
            <a:r>
              <a:rPr lang="el-GR" dirty="0">
                <a:latin typeface="Cera Pro" panose="00000500000000000000" pitchFamily="50" charset="0"/>
              </a:rPr>
              <a:t>Κατά τη διάρκεια της πανδημίας δεν φαίνεται να επιταχύνθηκε ο ψηφιακός μετασχηματισμός των μικρών και πολύ μικρών επιχειρήσεων. </a:t>
            </a:r>
          </a:p>
          <a:p>
            <a:pPr algn="just">
              <a:lnSpc>
                <a:spcPct val="114000"/>
              </a:lnSpc>
            </a:pPr>
            <a:endParaRPr lang="el-GR" dirty="0">
              <a:latin typeface="Cera Pro" panose="00000500000000000000" pitchFamily="50" charset="0"/>
            </a:endParaRPr>
          </a:p>
          <a:p>
            <a:pPr marL="285750" indent="-285750" algn="just">
              <a:lnSpc>
                <a:spcPct val="114000"/>
              </a:lnSpc>
              <a:buFont typeface="Wingdings" panose="05000000000000000000" pitchFamily="2" charset="2"/>
              <a:buChar char="Ø"/>
            </a:pPr>
            <a:r>
              <a:rPr lang="el-GR" dirty="0">
                <a:latin typeface="Cera Pro" panose="00000500000000000000" pitchFamily="50" charset="0"/>
              </a:rPr>
              <a:t>Από τις επιχειρήσεις που έχουν ενσωματώσει κάποιου είδους ψηφιακού συστήματος στη δραστηριότητα τους, μόλις το 11% προχώρησε στο σχετικό μετασχηματισμό κατά τη διάρκεια της πανδημίας. </a:t>
            </a:r>
          </a:p>
          <a:p>
            <a:pPr marL="285750" indent="-285750" algn="just">
              <a:lnSpc>
                <a:spcPct val="114000"/>
              </a:lnSpc>
              <a:buFont typeface="Wingdings" panose="05000000000000000000" pitchFamily="2" charset="2"/>
              <a:buChar char="Ø"/>
            </a:pPr>
            <a:endParaRPr lang="el-GR" sz="2000" dirty="0"/>
          </a:p>
        </p:txBody>
      </p:sp>
    </p:spTree>
    <p:extLst>
      <p:ext uri="{BB962C8B-B14F-4D97-AF65-F5344CB8AC3E}">
        <p14:creationId xmlns:p14="http://schemas.microsoft.com/office/powerpoint/2010/main" val="2513589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168922" y="343886"/>
            <a:ext cx="10515600" cy="312064"/>
          </a:xfrm>
        </p:spPr>
        <p:txBody>
          <a:bodyPr>
            <a:noAutofit/>
          </a:bodyPr>
          <a:lstStyle/>
          <a:p>
            <a:pPr marL="0" indent="0" algn="ctr">
              <a:buNone/>
            </a:pPr>
            <a:r>
              <a:rPr lang="el-GR" sz="1800" dirty="0">
                <a:solidFill>
                  <a:srgbClr val="8A1E3E"/>
                </a:solidFill>
              </a:rPr>
              <a:t>Φροντίδα υγείας και πανδημία</a:t>
            </a:r>
          </a:p>
        </p:txBody>
      </p:sp>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2" name="Ορθογώνιο 1"/>
          <p:cNvSpPr/>
          <p:nvPr/>
        </p:nvSpPr>
        <p:spPr>
          <a:xfrm>
            <a:off x="1523260" y="783645"/>
            <a:ext cx="8991600" cy="6074355"/>
          </a:xfrm>
          <a:prstGeom prst="rect">
            <a:avLst/>
          </a:prstGeom>
        </p:spPr>
        <p:txBody>
          <a:bodyPr wrap="square">
            <a:spAutoFit/>
          </a:bodyPr>
          <a:lstStyle/>
          <a:p>
            <a:pPr algn="just">
              <a:lnSpc>
                <a:spcPct val="114000"/>
              </a:lnSpc>
            </a:pPr>
            <a:endParaRPr lang="el-GR" dirty="0">
              <a:sym typeface="Wingdings" panose="05000000000000000000" pitchFamily="2" charset="2"/>
            </a:endParaRPr>
          </a:p>
          <a:p>
            <a:pPr marL="285750" indent="-285750" algn="just">
              <a:lnSpc>
                <a:spcPct val="114000"/>
              </a:lnSpc>
              <a:buFont typeface="Wingdings" panose="05000000000000000000" pitchFamily="2" charset="2"/>
              <a:buChar char="Ø"/>
            </a:pPr>
            <a:r>
              <a:rPr lang="el-GR" dirty="0">
                <a:sym typeface="Wingdings" panose="05000000000000000000" pitchFamily="2" charset="2"/>
              </a:rPr>
              <a:t>Παρά τις απώλειες στην οικονομία πάνω από 23.000 άνθρωποι έχουν χάσει τη ζωή τους και οι ακάλυπτες υγειονομικές ανάγκες του πληθυσμού έχουν εκτιναχθεί από το 8% που ήταν το 2019 στο 24% σήμερα, αναμένοντας εκ νέου εκτίναξη της </a:t>
            </a:r>
            <a:r>
              <a:rPr lang="el-GR" dirty="0" err="1">
                <a:sym typeface="Wingdings" panose="05000000000000000000" pitchFamily="2" charset="2"/>
              </a:rPr>
              <a:t>υπερβάλουσας</a:t>
            </a:r>
            <a:r>
              <a:rPr lang="el-GR" dirty="0">
                <a:sym typeface="Wingdings" panose="05000000000000000000" pitchFamily="2" charset="2"/>
              </a:rPr>
              <a:t> θνησιμότητας για το 2021. </a:t>
            </a:r>
          </a:p>
          <a:p>
            <a:pPr algn="just">
              <a:lnSpc>
                <a:spcPct val="114000"/>
              </a:lnSpc>
            </a:pPr>
            <a:endParaRPr lang="el-GR" dirty="0">
              <a:sym typeface="Wingdings" panose="05000000000000000000" pitchFamily="2" charset="2"/>
            </a:endParaRPr>
          </a:p>
          <a:p>
            <a:pPr marL="285750" indent="-285750" algn="just">
              <a:lnSpc>
                <a:spcPct val="114000"/>
              </a:lnSpc>
              <a:buFont typeface="Wingdings" panose="05000000000000000000" pitchFamily="2" charset="2"/>
              <a:buChar char="Ø"/>
            </a:pPr>
            <a:r>
              <a:rPr lang="el-GR" dirty="0">
                <a:sym typeface="Wingdings" panose="05000000000000000000" pitchFamily="2" charset="2"/>
              </a:rPr>
              <a:t>Οι στρεβλώσεις και τα προβλήματα στην υγειονομική διαχείριση τροφοδοτούν τη «δίδυμη κρίση» σε υγεία και οικονομία: στα περιοριστικά μέτρα που έπληξαν την οικονομική δραστηριότητα, αλλά και στην καταναλωτική συμπεριφορά σε συνθήκες άρσης περιορισμών </a:t>
            </a:r>
          </a:p>
          <a:p>
            <a:pPr algn="just">
              <a:lnSpc>
                <a:spcPct val="114000"/>
              </a:lnSpc>
            </a:pPr>
            <a:endParaRPr lang="el-GR" dirty="0"/>
          </a:p>
          <a:p>
            <a:pPr marL="285750" indent="-285750" algn="just">
              <a:lnSpc>
                <a:spcPct val="114000"/>
              </a:lnSpc>
              <a:buFont typeface="Wingdings" panose="05000000000000000000" pitchFamily="2" charset="2"/>
              <a:buChar char="Ø"/>
            </a:pPr>
            <a:r>
              <a:rPr lang="el-GR" dirty="0">
                <a:latin typeface="Cera Pro" panose="00000500000000000000" pitchFamily="50" charset="0"/>
              </a:rPr>
              <a:t>Ωστόσο: Αναγνωρίστηκε καθολικά η αξία και σημασία του Εθνικού Συστήματος Υγείας </a:t>
            </a:r>
            <a:r>
              <a:rPr lang="el-GR" dirty="0">
                <a:latin typeface="Cera Pro" panose="00000500000000000000" pitchFamily="50" charset="0"/>
                <a:sym typeface="Wingdings" panose="05000000000000000000" pitchFamily="2" charset="2"/>
              </a:rPr>
              <a:t> *σημ. παράμετρος ενίσχυσης της ασφαλιστικής και φορολογικής ανταποδοτικότητας</a:t>
            </a:r>
          </a:p>
          <a:p>
            <a:pPr algn="just">
              <a:lnSpc>
                <a:spcPct val="114000"/>
              </a:lnSpc>
            </a:pPr>
            <a:endParaRPr lang="el-GR" dirty="0">
              <a:latin typeface="Cera Pro" panose="00000500000000000000" pitchFamily="50" charset="0"/>
              <a:sym typeface="Wingdings" panose="05000000000000000000" pitchFamily="2" charset="2"/>
            </a:endParaRPr>
          </a:p>
          <a:p>
            <a:pPr marL="285750" indent="-285750" algn="just">
              <a:lnSpc>
                <a:spcPct val="114000"/>
              </a:lnSpc>
              <a:buFont typeface="Wingdings" panose="05000000000000000000" pitchFamily="2" charset="2"/>
              <a:buChar char="Ø"/>
            </a:pPr>
            <a:r>
              <a:rPr lang="el-GR" dirty="0">
                <a:latin typeface="Cera Pro" panose="00000500000000000000" pitchFamily="50" charset="0"/>
              </a:rPr>
              <a:t>Αίτημα ενίσχυσης του ΕΣΥ ως κοινωνική και αναπτυξιακή παρέμβαση, ως εργαλείο άρσης των ανισοτήτων, ως μέσο ενίσχυσης του διαθέσιμου εισοδήματος και εν τέλει τόνωσης της ενεργού ζήτησης</a:t>
            </a:r>
          </a:p>
          <a:p>
            <a:pPr marL="285750" indent="-285750" algn="just">
              <a:lnSpc>
                <a:spcPct val="114000"/>
              </a:lnSpc>
              <a:buFont typeface="Wingdings" panose="05000000000000000000" pitchFamily="2" charset="2"/>
              <a:buChar char="Ø"/>
            </a:pPr>
            <a:endParaRPr lang="el-GR" dirty="0">
              <a:latin typeface="Cera Pro" panose="00000500000000000000" pitchFamily="50" charset="0"/>
            </a:endParaRPr>
          </a:p>
          <a:p>
            <a:pPr algn="just">
              <a:lnSpc>
                <a:spcPct val="114000"/>
              </a:lnSpc>
            </a:pPr>
            <a:endParaRPr lang="el-GR" dirty="0">
              <a:latin typeface="Cera Pro" panose="00000500000000000000" pitchFamily="50" charset="0"/>
            </a:endParaRPr>
          </a:p>
        </p:txBody>
      </p:sp>
    </p:spTree>
    <p:extLst>
      <p:ext uri="{BB962C8B-B14F-4D97-AF65-F5344CB8AC3E}">
        <p14:creationId xmlns:p14="http://schemas.microsoft.com/office/powerpoint/2010/main" val="21332784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168922" y="343886"/>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Ετήσια έκθεση ΙΜΕ ΓΣΕΒΕΕ 202</a:t>
            </a:r>
            <a:r>
              <a:rPr lang="en-US" sz="4500" dirty="0">
                <a:solidFill>
                  <a:srgbClr val="8A1E3E"/>
                </a:solidFill>
                <a:latin typeface="Cera Pro" panose="00000500000000000000" pitchFamily="50" charset="0"/>
              </a:rPr>
              <a:t>1 </a:t>
            </a:r>
            <a:r>
              <a:rPr lang="el-GR" sz="4500" dirty="0">
                <a:solidFill>
                  <a:srgbClr val="8A1E3E"/>
                </a:solidFill>
                <a:latin typeface="Cera Pro" panose="00000500000000000000" pitchFamily="50" charset="0"/>
              </a:rPr>
              <a:t>«Ο αντίκτυπος της πανδημίας στις επιχειρήσεις» </a:t>
            </a:r>
          </a:p>
          <a:p>
            <a:endParaRPr lang="el-GR" dirty="0"/>
          </a:p>
        </p:txBody>
      </p:sp>
      <p:grpSp>
        <p:nvGrpSpPr>
          <p:cNvPr id="8" name="Ομάδα 7">
            <a:extLst>
              <a:ext uri="{FF2B5EF4-FFF2-40B4-BE49-F238E27FC236}">
                <a16:creationId xmlns:a16="http://schemas.microsoft.com/office/drawing/2014/main" id="{FADDDAB4-89FA-41DB-813F-5E2DC4AB60B1}"/>
              </a:ext>
            </a:extLst>
          </p:cNvPr>
          <p:cNvGrpSpPr/>
          <p:nvPr/>
        </p:nvGrpSpPr>
        <p:grpSpPr>
          <a:xfrm>
            <a:off x="273376" y="122165"/>
            <a:ext cx="895546" cy="2347658"/>
            <a:chOff x="273376" y="122165"/>
            <a:chExt cx="895546" cy="2347658"/>
          </a:xfrm>
        </p:grpSpPr>
        <p:sp>
          <p:nvSpPr>
            <p:cNvPr id="9" name="Οβάλ 8">
              <a:extLst>
                <a:ext uri="{FF2B5EF4-FFF2-40B4-BE49-F238E27FC236}">
                  <a16:creationId xmlns:a16="http://schemas.microsoft.com/office/drawing/2014/main" id="{CF89229C-E90D-458D-8919-7313533B36CA}"/>
                </a:ext>
              </a:extLst>
            </p:cNvPr>
            <p:cNvSpPr/>
            <p:nvPr/>
          </p:nvSpPr>
          <p:spPr>
            <a:xfrm>
              <a:off x="273376" y="122165"/>
              <a:ext cx="895546" cy="85462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0" name="Οβάλ 9">
              <a:extLst>
                <a:ext uri="{FF2B5EF4-FFF2-40B4-BE49-F238E27FC236}">
                  <a16:creationId xmlns:a16="http://schemas.microsoft.com/office/drawing/2014/main" id="{DC071C0B-5B13-429C-8649-E390476C4EBB}"/>
                </a:ext>
              </a:extLst>
            </p:cNvPr>
            <p:cNvSpPr/>
            <p:nvPr/>
          </p:nvSpPr>
          <p:spPr>
            <a:xfrm>
              <a:off x="273376" y="877671"/>
              <a:ext cx="895546" cy="85462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sp>
          <p:nvSpPr>
            <p:cNvPr id="11" name="Οβάλ 10">
              <a:extLst>
                <a:ext uri="{FF2B5EF4-FFF2-40B4-BE49-F238E27FC236}">
                  <a16:creationId xmlns:a16="http://schemas.microsoft.com/office/drawing/2014/main" id="{3EE9FF1B-1BF8-45D6-BCFF-5909A82890BE}"/>
                </a:ext>
              </a:extLst>
            </p:cNvPr>
            <p:cNvSpPr/>
            <p:nvPr/>
          </p:nvSpPr>
          <p:spPr>
            <a:xfrm>
              <a:off x="273376" y="1615200"/>
              <a:ext cx="895546" cy="854623"/>
            </a:xfrm>
            <a:prstGeom prst="ellipse">
              <a:avLst/>
            </a:prstGeom>
            <a:solidFill>
              <a:srgbClr val="61A1D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dirty="0"/>
            </a:p>
          </p:txBody>
        </p:sp>
      </p:grpSp>
      <p:sp>
        <p:nvSpPr>
          <p:cNvPr id="12" name="TextBox 11">
            <a:extLst>
              <a:ext uri="{FF2B5EF4-FFF2-40B4-BE49-F238E27FC236}">
                <a16:creationId xmlns:a16="http://schemas.microsoft.com/office/drawing/2014/main" id="{9F2D2E2C-988B-445B-99F5-8D13AFFD5972}"/>
              </a:ext>
            </a:extLst>
          </p:cNvPr>
          <p:cNvSpPr txBox="1"/>
          <p:nvPr/>
        </p:nvSpPr>
        <p:spPr>
          <a:xfrm>
            <a:off x="1400365" y="3148725"/>
            <a:ext cx="9571349" cy="1261884"/>
          </a:xfrm>
          <a:prstGeom prst="rect">
            <a:avLst/>
          </a:prstGeom>
          <a:noFill/>
        </p:spPr>
        <p:txBody>
          <a:bodyPr wrap="square" rtlCol="0">
            <a:spAutoFit/>
          </a:bodyPr>
          <a:lstStyle/>
          <a:p>
            <a:pPr algn="ctr"/>
            <a:r>
              <a:rPr lang="el-GR" sz="3600" dirty="0">
                <a:solidFill>
                  <a:srgbClr val="8A1E3E"/>
                </a:solidFill>
                <a:latin typeface="Cera Pro" panose="00000500000000000000" pitchFamily="50" charset="0"/>
              </a:rPr>
              <a:t>Σας ευχαριστούμε!</a:t>
            </a:r>
          </a:p>
          <a:p>
            <a:pPr algn="ctr"/>
            <a:endParaRPr lang="el-GR" sz="4000" dirty="0">
              <a:solidFill>
                <a:srgbClr val="003D78"/>
              </a:solidFill>
              <a:latin typeface="Cera"/>
            </a:endParaRPr>
          </a:p>
        </p:txBody>
      </p:sp>
      <p:pic>
        <p:nvPicPr>
          <p:cNvPr id="13" name="Εικόνα 12">
            <a:extLst>
              <a:ext uri="{FF2B5EF4-FFF2-40B4-BE49-F238E27FC236}">
                <a16:creationId xmlns:a16="http://schemas.microsoft.com/office/drawing/2014/main" id="{CFD0C647-7639-4345-9BDC-034B041FB8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683" y="5675326"/>
            <a:ext cx="3582186" cy="921014"/>
          </a:xfrm>
          <a:prstGeom prst="rect">
            <a:avLst/>
          </a:prstGeom>
        </p:spPr>
      </p:pic>
    </p:spTree>
    <p:extLst>
      <p:ext uri="{BB962C8B-B14F-4D97-AF65-F5344CB8AC3E}">
        <p14:creationId xmlns:p14="http://schemas.microsoft.com/office/powerpoint/2010/main" val="12358363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016522" y="124811"/>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Διεθνές οικονομικό περιβάλλον</a:t>
            </a:r>
          </a:p>
          <a:p>
            <a:endParaRPr lang="el-GR" dirty="0"/>
          </a:p>
        </p:txBody>
      </p:sp>
      <p:sp>
        <p:nvSpPr>
          <p:cNvPr id="12" name="Ορθογώνιο 11"/>
          <p:cNvSpPr/>
          <p:nvPr/>
        </p:nvSpPr>
        <p:spPr>
          <a:xfrm>
            <a:off x="5181598" y="1627840"/>
            <a:ext cx="6838951" cy="3881832"/>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rPr>
              <a:t>Οι κυβερνήσεις ακολούθησαν διασταλτικές</a:t>
            </a:r>
            <a:r>
              <a:rPr lang="en-US" dirty="0">
                <a:latin typeface="Cera Pro" pitchFamily="50" charset="0"/>
              </a:rPr>
              <a:t> </a:t>
            </a:r>
            <a:r>
              <a:rPr lang="el-GR" dirty="0">
                <a:latin typeface="Cera Pro" pitchFamily="50" charset="0"/>
              </a:rPr>
              <a:t>οικονομικές πολιτικές με αποτέλεσμα την αύξηση των δημοσιονομικών</a:t>
            </a:r>
            <a:r>
              <a:rPr lang="en-US" dirty="0">
                <a:latin typeface="Cera Pro" pitchFamily="50" charset="0"/>
              </a:rPr>
              <a:t> </a:t>
            </a:r>
            <a:r>
              <a:rPr lang="el-GR" dirty="0">
                <a:latin typeface="Cera Pro" pitchFamily="50" charset="0"/>
              </a:rPr>
              <a:t>ελλειμμάτων και του χρέους.</a:t>
            </a:r>
            <a:endParaRPr lang="en-US" dirty="0">
              <a:latin typeface="Cera Pro" pitchFamily="50" charset="0"/>
            </a:endParaRPr>
          </a:p>
          <a:p>
            <a:pPr marL="285750" indent="-285750" algn="just">
              <a:lnSpc>
                <a:spcPct val="114000"/>
              </a:lnSpc>
              <a:buFont typeface="Arial" panose="020B0604020202020204" pitchFamily="34" charset="0"/>
              <a:buChar char="•"/>
            </a:pPr>
            <a:endParaRPr lang="en-US" dirty="0">
              <a:latin typeface="Cera Pro" pitchFamily="50" charset="0"/>
            </a:endParaRPr>
          </a:p>
          <a:p>
            <a:pPr marL="285750" indent="-285750" algn="just">
              <a:lnSpc>
                <a:spcPct val="114000"/>
              </a:lnSpc>
              <a:buFont typeface="Arial" panose="020B0604020202020204" pitchFamily="34" charset="0"/>
              <a:buChar char="•"/>
            </a:pPr>
            <a:r>
              <a:rPr lang="el-GR" dirty="0">
                <a:latin typeface="Cera Pro" pitchFamily="50" charset="0"/>
              </a:rPr>
              <a:t>Η αποδιοργάνωση των εφοδιαστικών αλυσίδων, οι διασταλτικές οικονομικές πολιτικές αλλά και οι αυξήσεις στις τιμές της ενέργειας προκάλεσαν πληθωρισμό.</a:t>
            </a:r>
            <a:endParaRPr lang="en-US" dirty="0">
              <a:latin typeface="Cera Pro" pitchFamily="50" charset="0"/>
            </a:endParaRPr>
          </a:p>
          <a:p>
            <a:pPr marL="285750" indent="-285750" algn="just">
              <a:lnSpc>
                <a:spcPct val="114000"/>
              </a:lnSpc>
              <a:buFont typeface="Arial" panose="020B0604020202020204" pitchFamily="34" charset="0"/>
              <a:buChar char="•"/>
            </a:pPr>
            <a:endParaRPr lang="en-US" dirty="0">
              <a:latin typeface="Cera Pro" pitchFamily="50" charset="0"/>
            </a:endParaRPr>
          </a:p>
          <a:p>
            <a:pPr marL="285750" indent="-285750" algn="just">
              <a:lnSpc>
                <a:spcPct val="114000"/>
              </a:lnSpc>
              <a:buFont typeface="Arial" panose="020B0604020202020204" pitchFamily="34" charset="0"/>
              <a:buChar char="•"/>
            </a:pPr>
            <a:r>
              <a:rPr lang="el-GR" dirty="0">
                <a:latin typeface="Cera Pro" pitchFamily="50" charset="0"/>
              </a:rPr>
              <a:t>Η πανδημία έδειξε ότι οι παραδοσιακού τύπου κρίσεις προσφοράς δεν έχουν</a:t>
            </a:r>
            <a:r>
              <a:rPr lang="en-US" dirty="0">
                <a:latin typeface="Cera Pro" pitchFamily="50" charset="0"/>
              </a:rPr>
              <a:t> </a:t>
            </a:r>
            <a:r>
              <a:rPr lang="el-GR" dirty="0">
                <a:latin typeface="Cera Pro" pitchFamily="50" charset="0"/>
              </a:rPr>
              <a:t>εκλείψει και πολύ γρήγορα μετατρέπονται σε χρηματοοικονομικές κρίσεις.</a:t>
            </a:r>
          </a:p>
          <a:p>
            <a:pPr marL="285750" indent="-285750" algn="just">
              <a:lnSpc>
                <a:spcPct val="114000"/>
              </a:lnSpc>
              <a:buFont typeface="Arial" panose="020B0604020202020204" pitchFamily="34" charset="0"/>
              <a:buChar char="•"/>
            </a:pPr>
            <a:endParaRPr lang="el-GR" dirty="0">
              <a:latin typeface="Cera Pro" pitchFamily="50"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462" y="634952"/>
            <a:ext cx="5037135" cy="61373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37108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168922" y="122165"/>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Μεταβολή του ακαθάριστου εγχώριου προϊόντος</a:t>
            </a:r>
          </a:p>
          <a:p>
            <a:endParaRPr lang="el-GR" dirty="0"/>
          </a:p>
        </p:txBody>
      </p:sp>
      <p:pic>
        <p:nvPicPr>
          <p:cNvPr id="7" name="Εικόνα 6">
            <a:extLst>
              <a:ext uri="{FF2B5EF4-FFF2-40B4-BE49-F238E27FC236}">
                <a16:creationId xmlns:a16="http://schemas.microsoft.com/office/drawing/2014/main" id="{BF0CCB4E-5FAA-4F91-A714-59AB9296CF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3249" y="655950"/>
            <a:ext cx="4905375" cy="6124575"/>
          </a:xfrm>
          <a:prstGeom prst="rect">
            <a:avLst/>
          </a:prstGeom>
        </p:spPr>
      </p:pic>
      <p:sp>
        <p:nvSpPr>
          <p:cNvPr id="12" name="Ορθογώνιο 11"/>
          <p:cNvSpPr/>
          <p:nvPr/>
        </p:nvSpPr>
        <p:spPr>
          <a:xfrm>
            <a:off x="447675" y="1032366"/>
            <a:ext cx="6286499" cy="5144998"/>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rPr>
              <a:t>Μετά από 4 χρόνια μικρής ανάκαμψης, το 2020 το ΑΕΠ, σε τρέχουσες τιμές μειώθηκε κατά 9,6% σε σχέση με το 2019.</a:t>
            </a:r>
          </a:p>
          <a:p>
            <a:pPr marL="285750" indent="-285750" algn="just">
              <a:lnSpc>
                <a:spcPct val="114000"/>
              </a:lnSpc>
              <a:buFont typeface="Arial" panose="020B0604020202020204" pitchFamily="34" charset="0"/>
              <a:buChar char="•"/>
            </a:pPr>
            <a:endParaRPr lang="el-GR" dirty="0">
              <a:latin typeface="Cera Pro" pitchFamily="50" charset="0"/>
            </a:endParaRPr>
          </a:p>
          <a:p>
            <a:pPr marL="285750" indent="-285750" algn="just">
              <a:lnSpc>
                <a:spcPct val="114000"/>
              </a:lnSpc>
              <a:buFont typeface="Arial" panose="020B0604020202020204" pitchFamily="34" charset="0"/>
              <a:buChar char="•"/>
            </a:pPr>
            <a:r>
              <a:rPr lang="el-GR" dirty="0">
                <a:latin typeface="Cera Pro" pitchFamily="50" charset="0"/>
              </a:rPr>
              <a:t>Είχαμε τη δεύτερη μεγαλύτερη ύφεση στην ΕΕ μετά την Ισπανία.</a:t>
            </a:r>
            <a:endParaRPr lang="en-US" dirty="0">
              <a:latin typeface="Cera Pro" pitchFamily="50" charset="0"/>
            </a:endParaRPr>
          </a:p>
          <a:p>
            <a:pPr marL="285750" indent="-285750" algn="just">
              <a:lnSpc>
                <a:spcPct val="114000"/>
              </a:lnSpc>
              <a:buFont typeface="Arial" panose="020B0604020202020204" pitchFamily="34" charset="0"/>
              <a:buChar char="•"/>
            </a:pPr>
            <a:endParaRPr lang="en-US" dirty="0">
              <a:latin typeface="Cera Pro" pitchFamily="50" charset="0"/>
            </a:endParaRPr>
          </a:p>
          <a:p>
            <a:pPr marL="285750" indent="-285750" algn="just">
              <a:lnSpc>
                <a:spcPct val="114000"/>
              </a:lnSpc>
              <a:buFont typeface="Arial" panose="020B0604020202020204" pitchFamily="34" charset="0"/>
              <a:buChar char="•"/>
            </a:pPr>
            <a:r>
              <a:rPr lang="el-GR" dirty="0">
                <a:latin typeface="Cera Pro" pitchFamily="50" charset="0"/>
              </a:rPr>
              <a:t>Το 2ο τρίμηνο του 2020 παρατηρήθηκε η μεγαλύτερη ύφεση (-17,2%). </a:t>
            </a:r>
          </a:p>
          <a:p>
            <a:pPr marL="285750" indent="-285750" algn="just">
              <a:lnSpc>
                <a:spcPct val="114000"/>
              </a:lnSpc>
              <a:buFont typeface="Arial" panose="020B0604020202020204" pitchFamily="34" charset="0"/>
              <a:buChar char="•"/>
            </a:pPr>
            <a:endParaRPr lang="el-GR" dirty="0">
              <a:latin typeface="Cera Pro" pitchFamily="50" charset="0"/>
            </a:endParaRPr>
          </a:p>
          <a:p>
            <a:pPr marL="285750" indent="-285750" algn="just">
              <a:lnSpc>
                <a:spcPct val="114000"/>
              </a:lnSpc>
              <a:buFont typeface="Arial" panose="020B0604020202020204" pitchFamily="34" charset="0"/>
              <a:buChar char="•"/>
            </a:pPr>
            <a:r>
              <a:rPr lang="el-GR" dirty="0">
                <a:latin typeface="Cera Pro" pitchFamily="50" charset="0"/>
              </a:rPr>
              <a:t>Τα μέτρα που έπληξαν περισσότερο το ΑΕΠ ήταν το κλείσιμο όλων των χώρων διασκέδασης, των καταστημάτων εστίασης και των εμπορικών καταστημάτων τον Μάρτιο του 2020.</a:t>
            </a:r>
          </a:p>
          <a:p>
            <a:pPr marL="285750" indent="-285750" algn="just">
              <a:lnSpc>
                <a:spcPct val="114000"/>
              </a:lnSpc>
              <a:buFont typeface="Arial" panose="020B0604020202020204" pitchFamily="34" charset="0"/>
              <a:buChar char="•"/>
            </a:pPr>
            <a:endParaRPr lang="el-GR" i="1" dirty="0">
              <a:latin typeface="Cera Pro" pitchFamily="50" charset="0"/>
            </a:endParaRPr>
          </a:p>
          <a:p>
            <a:pPr marL="285750" indent="-285750" algn="just">
              <a:lnSpc>
                <a:spcPct val="114000"/>
              </a:lnSpc>
              <a:buFont typeface="Arial" panose="020B0604020202020204" pitchFamily="34" charset="0"/>
              <a:buChar char="•"/>
            </a:pPr>
            <a:endParaRPr lang="el-GR" dirty="0">
              <a:latin typeface="Cera Pro" pitchFamily="50" charset="0"/>
            </a:endParaRPr>
          </a:p>
        </p:txBody>
      </p:sp>
    </p:spTree>
    <p:extLst>
      <p:ext uri="{BB962C8B-B14F-4D97-AF65-F5344CB8AC3E}">
        <p14:creationId xmlns:p14="http://schemas.microsoft.com/office/powerpoint/2010/main" val="8485554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638175" y="143861"/>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Καταναλωτική δαπάνη νοικοκυριών </a:t>
            </a:r>
          </a:p>
          <a:p>
            <a:endParaRPr lang="el-GR" dirty="0"/>
          </a:p>
        </p:txBody>
      </p:sp>
      <p:pic>
        <p:nvPicPr>
          <p:cNvPr id="4" name="Εικόνα 3">
            <a:extLst>
              <a:ext uri="{FF2B5EF4-FFF2-40B4-BE49-F238E27FC236}">
                <a16:creationId xmlns:a16="http://schemas.microsoft.com/office/drawing/2014/main" id="{C2BEDD4E-D15F-4E5A-BC1E-DEE93697CEE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7557" y="3496916"/>
            <a:ext cx="7428309" cy="3495675"/>
          </a:xfrm>
          <a:prstGeom prst="rect">
            <a:avLst/>
          </a:prstGeom>
        </p:spPr>
      </p:pic>
      <p:sp>
        <p:nvSpPr>
          <p:cNvPr id="12" name="Ορθογώνιο 11"/>
          <p:cNvSpPr/>
          <p:nvPr/>
        </p:nvSpPr>
        <p:spPr>
          <a:xfrm>
            <a:off x="638175" y="580477"/>
            <a:ext cx="10887075" cy="2916439"/>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rPr>
              <a:t>Οι καταναλωτικές δαπάνες των νοικοκυριών ανήλθαν το 2020 στα 116,227 δισ. €, σημειώνοντας μείωση -6,37% σε σχέση με το 2019</a:t>
            </a:r>
            <a:r>
              <a:rPr lang="en-US" dirty="0">
                <a:latin typeface="Cera Pro" pitchFamily="50" charset="0"/>
              </a:rPr>
              <a:t>.</a:t>
            </a:r>
            <a:r>
              <a:rPr lang="el-GR" dirty="0">
                <a:latin typeface="Cera Pro" pitchFamily="50" charset="0"/>
              </a:rPr>
              <a:t> Το επίπεδο αυτό αντιστοιχεί στην δαπάνη της περιόδου 2015-2016, η οποία σημαδεύτηκε από τα </a:t>
            </a:r>
            <a:r>
              <a:rPr lang="en-US" dirty="0">
                <a:latin typeface="Cera Pro" pitchFamily="50" charset="0"/>
              </a:rPr>
              <a:t>capital controls</a:t>
            </a:r>
            <a:r>
              <a:rPr lang="el-GR" dirty="0">
                <a:latin typeface="Cera Pro" pitchFamily="50" charset="0"/>
              </a:rPr>
              <a:t>. </a:t>
            </a:r>
          </a:p>
          <a:p>
            <a:pPr marL="285750" indent="-285750" algn="just">
              <a:lnSpc>
                <a:spcPct val="114000"/>
              </a:lnSpc>
              <a:buFont typeface="Arial" panose="020B0604020202020204" pitchFamily="34" charset="0"/>
              <a:buChar char="•"/>
            </a:pPr>
            <a:endParaRPr lang="el-GR" dirty="0">
              <a:latin typeface="Cera Pro" pitchFamily="50" charset="0"/>
            </a:endParaRPr>
          </a:p>
          <a:p>
            <a:pPr marL="285750" indent="-285750" algn="just">
              <a:lnSpc>
                <a:spcPct val="114000"/>
              </a:lnSpc>
              <a:buFont typeface="Arial" panose="020B0604020202020204" pitchFamily="34" charset="0"/>
              <a:buChar char="•"/>
            </a:pPr>
            <a:r>
              <a:rPr lang="el-GR" dirty="0">
                <a:latin typeface="Cera Pro" pitchFamily="50" charset="0"/>
              </a:rPr>
              <a:t>Η μεγαλύτερη μείωση δαπανών παρατηρήθηκε σε αναψυχή και πολιτισμό (-36,4%), εστίαση και καταλύματα (-35,4%), είδη ένδυσης και υπόδησης (-27,4%), </a:t>
            </a:r>
          </a:p>
          <a:p>
            <a:pPr marL="285750" indent="-285750" algn="just">
              <a:lnSpc>
                <a:spcPct val="114000"/>
              </a:lnSpc>
              <a:buFont typeface="Arial" panose="020B0604020202020204" pitchFamily="34" charset="0"/>
              <a:buChar char="•"/>
            </a:pPr>
            <a:endParaRPr lang="el-GR" dirty="0">
              <a:latin typeface="Cera Pro" pitchFamily="50" charset="0"/>
            </a:endParaRPr>
          </a:p>
          <a:p>
            <a:pPr marL="285750" indent="-285750" algn="just">
              <a:lnSpc>
                <a:spcPct val="114000"/>
              </a:lnSpc>
              <a:buFont typeface="Arial" panose="020B0604020202020204" pitchFamily="34" charset="0"/>
              <a:buChar char="•"/>
            </a:pPr>
            <a:r>
              <a:rPr lang="el-GR" dirty="0">
                <a:latin typeface="Cera Pro" pitchFamily="50" charset="0"/>
              </a:rPr>
              <a:t>Παρατηρήθηκαν και κάποιες αυξήσεις στις δαπάνες για είδη διατροφής (4,2%), οινοπνευματώδη και καπνό (3,9%), εκπαίδευση (2,6%), υγεία (1,3%) και επικοινωνίες (0,8%).</a:t>
            </a:r>
          </a:p>
        </p:txBody>
      </p:sp>
    </p:spTree>
    <p:extLst>
      <p:ext uri="{BB962C8B-B14F-4D97-AF65-F5344CB8AC3E}">
        <p14:creationId xmlns:p14="http://schemas.microsoft.com/office/powerpoint/2010/main" val="415568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922816" y="191486"/>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Επενδύσεις</a:t>
            </a:r>
            <a:endParaRPr lang="el-GR" dirty="0"/>
          </a:p>
        </p:txBody>
      </p:sp>
      <p:pic>
        <p:nvPicPr>
          <p:cNvPr id="7" name="Εικόνα 6">
            <a:extLst>
              <a:ext uri="{FF2B5EF4-FFF2-40B4-BE49-F238E27FC236}">
                <a16:creationId xmlns:a16="http://schemas.microsoft.com/office/drawing/2014/main" id="{4DFC8B47-283B-49F6-9D92-25D531E5E57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19925" y="828675"/>
            <a:ext cx="4418491" cy="5639390"/>
          </a:xfrm>
          <a:prstGeom prst="rect">
            <a:avLst/>
          </a:prstGeom>
        </p:spPr>
      </p:pic>
      <p:sp>
        <p:nvSpPr>
          <p:cNvPr id="12" name="Ορθογώνιο 11"/>
          <p:cNvSpPr/>
          <p:nvPr/>
        </p:nvSpPr>
        <p:spPr>
          <a:xfrm>
            <a:off x="104773" y="2360906"/>
            <a:ext cx="6915151" cy="2585323"/>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rPr>
              <a:t>Οι επενδύσεις, </a:t>
            </a:r>
            <a:r>
              <a:rPr lang="en-US" dirty="0">
                <a:latin typeface="Cera Pro" pitchFamily="50" charset="0"/>
              </a:rPr>
              <a:t>(</a:t>
            </a:r>
            <a:r>
              <a:rPr lang="el-GR" dirty="0">
                <a:latin typeface="Cera Pro" pitchFamily="50" charset="0"/>
              </a:rPr>
              <a:t>ο μεγάλος ασθενής κατά την περίοδο της οικονομικής κρίσης</a:t>
            </a:r>
            <a:r>
              <a:rPr lang="en-US" dirty="0">
                <a:latin typeface="Cera Pro" pitchFamily="50" charset="0"/>
              </a:rPr>
              <a:t>)</a:t>
            </a:r>
            <a:r>
              <a:rPr lang="el-GR" dirty="0">
                <a:latin typeface="Cera Pro" pitchFamily="50" charset="0"/>
              </a:rPr>
              <a:t>, ανήλθαν στα 18,433 δισ. € το 2020, σημειώνοντας μικρή πτώση κατά 0,84% σε σχέση με το 2019.</a:t>
            </a:r>
          </a:p>
          <a:p>
            <a:pPr marL="285750" indent="-285750" algn="just">
              <a:lnSpc>
                <a:spcPct val="114000"/>
              </a:lnSpc>
              <a:buFont typeface="Arial" panose="020B0604020202020204" pitchFamily="34" charset="0"/>
              <a:buChar char="•"/>
            </a:pPr>
            <a:endParaRPr lang="el-GR" dirty="0">
              <a:latin typeface="Cera Pro" pitchFamily="50" charset="0"/>
            </a:endParaRPr>
          </a:p>
          <a:p>
            <a:pPr marL="285750" indent="-285750" algn="just">
              <a:lnSpc>
                <a:spcPct val="114000"/>
              </a:lnSpc>
              <a:buFont typeface="Arial" panose="020B0604020202020204" pitchFamily="34" charset="0"/>
              <a:buChar char="•"/>
            </a:pPr>
            <a:r>
              <a:rPr lang="el-GR" dirty="0">
                <a:latin typeface="Cera Pro" pitchFamily="50" charset="0"/>
              </a:rPr>
              <a:t>Συγκρίνοντας τα μεγέθη των ακαθάριστων επενδύσεων παγίου κεφαλαίου και των αποσβέσεών τους, διαπιστώνουμε οι καθαρές επενδύσεις στην ελληνική οικονομία είναι αρνητικές για δέκατο συνεχόμενο χρόνο. </a:t>
            </a:r>
          </a:p>
        </p:txBody>
      </p:sp>
    </p:spTree>
    <p:extLst>
      <p:ext uri="{BB962C8B-B14F-4D97-AF65-F5344CB8AC3E}">
        <p14:creationId xmlns:p14="http://schemas.microsoft.com/office/powerpoint/2010/main" val="4068553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1026047" y="105761"/>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Η ανάκαμψη των επενδύσεων στις κατασκευές</a:t>
            </a:r>
          </a:p>
          <a:p>
            <a:endParaRPr lang="el-GR" dirty="0"/>
          </a:p>
        </p:txBody>
      </p:sp>
      <p:pic>
        <p:nvPicPr>
          <p:cNvPr id="4" name="Εικόνα 3">
            <a:extLst>
              <a:ext uri="{FF2B5EF4-FFF2-40B4-BE49-F238E27FC236}">
                <a16:creationId xmlns:a16="http://schemas.microsoft.com/office/drawing/2014/main" id="{3C0DFDF9-C594-4893-B788-48BF2941F7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 y="2313319"/>
            <a:ext cx="5713890" cy="4460844"/>
          </a:xfrm>
          <a:prstGeom prst="rect">
            <a:avLst/>
          </a:prstGeom>
        </p:spPr>
      </p:pic>
      <p:sp>
        <p:nvSpPr>
          <p:cNvPr id="12" name="Ορθογώνιο 11"/>
          <p:cNvSpPr/>
          <p:nvPr/>
        </p:nvSpPr>
        <p:spPr>
          <a:xfrm>
            <a:off x="465665" y="599429"/>
            <a:ext cx="11135783" cy="1653273"/>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αύξηση των επενδύσεων στις κατοικίες έρχεται μετά από μία τεράστια μείωσή τους κατά την περίοδο της κρίσης.</a:t>
            </a:r>
            <a:endParaRPr lang="en-US"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Το 2020 αυξήθηκαν κατά 9,2% οι οικοδομικές άδειες, κατά 9,2% η επιφάνεια και κατά 6,2% ο όγκος των δομούμενων κτιρίων αντίστοιχα.</a:t>
            </a:r>
          </a:p>
        </p:txBody>
      </p:sp>
      <p:sp>
        <p:nvSpPr>
          <p:cNvPr id="13" name="Ορθογώνιο 12"/>
          <p:cNvSpPr/>
          <p:nvPr/>
        </p:nvSpPr>
        <p:spPr>
          <a:xfrm>
            <a:off x="6200776" y="2883441"/>
            <a:ext cx="5819774" cy="3232231"/>
          </a:xfrm>
          <a:prstGeom prst="rect">
            <a:avLst/>
          </a:prstGeom>
        </p:spPr>
        <p:txBody>
          <a:bodyPr wrap="square">
            <a:spAutoFit/>
          </a:bodyPr>
          <a:lstStyle/>
          <a:p>
            <a:pPr marL="285750" indent="-285750">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άνοδος των τιμών των ακινήτων οφείλεται</a:t>
            </a:r>
            <a:r>
              <a:rPr lang="en-US" dirty="0">
                <a:latin typeface="Cera Pro" pitchFamily="50" charset="0"/>
                <a:cs typeface="Times New Roman" panose="02020603050405020304" pitchFamily="18" charset="0"/>
              </a:rPr>
              <a:t>:</a:t>
            </a:r>
            <a:endParaRPr lang="el-GR" dirty="0">
              <a:latin typeface="Cera Pro" pitchFamily="50" charset="0"/>
              <a:cs typeface="Times New Roman" panose="02020603050405020304" pitchFamily="18" charset="0"/>
            </a:endParaRPr>
          </a:p>
          <a:p>
            <a:pPr marL="895350" indent="-285750">
              <a:lnSpc>
                <a:spcPct val="114000"/>
              </a:lnSpc>
              <a:buFontTx/>
              <a:buChar char="-"/>
            </a:pPr>
            <a:r>
              <a:rPr lang="el-GR" dirty="0">
                <a:latin typeface="Cera Pro" pitchFamily="50" charset="0"/>
                <a:cs typeface="Times New Roman" panose="02020603050405020304" pitchFamily="18" charset="0"/>
              </a:rPr>
              <a:t>στην ανάκαμψη της οικονομίας</a:t>
            </a:r>
          </a:p>
          <a:p>
            <a:pPr marL="895350" indent="-285750">
              <a:lnSpc>
                <a:spcPct val="114000"/>
              </a:lnSpc>
              <a:buFontTx/>
              <a:buChar char="-"/>
            </a:pPr>
            <a:r>
              <a:rPr lang="el-GR" dirty="0">
                <a:latin typeface="Cera Pro" pitchFamily="50" charset="0"/>
                <a:cs typeface="Times New Roman" panose="02020603050405020304" pitchFamily="18" charset="0"/>
              </a:rPr>
              <a:t>στην απαξίωση κτιριακού κεφαλαίου- έλλειμμα επενδύσεων</a:t>
            </a:r>
          </a:p>
          <a:p>
            <a:pPr marL="895350" indent="-285750">
              <a:lnSpc>
                <a:spcPct val="114000"/>
              </a:lnSpc>
              <a:buFontTx/>
              <a:buChar char="-"/>
            </a:pPr>
            <a:r>
              <a:rPr lang="el-GR" dirty="0">
                <a:latin typeface="Cera Pro" pitchFamily="50" charset="0"/>
                <a:cs typeface="Times New Roman" panose="02020603050405020304" pitchFamily="18" charset="0"/>
              </a:rPr>
              <a:t>στην αύξηση της ζήτησης από κατοίκους του εξωτερικού (</a:t>
            </a:r>
            <a:r>
              <a:rPr lang="en-US" dirty="0">
                <a:latin typeface="Cera Pro" pitchFamily="50" charset="0"/>
                <a:cs typeface="Times New Roman" panose="02020603050405020304" pitchFamily="18" charset="0"/>
              </a:rPr>
              <a:t>Golden Visa, </a:t>
            </a:r>
            <a:r>
              <a:rPr lang="el-GR" dirty="0">
                <a:latin typeface="Cera Pro" pitchFamily="50" charset="0"/>
                <a:cs typeface="Times New Roman" panose="02020603050405020304" pitchFamily="18" charset="0"/>
              </a:rPr>
              <a:t>πρόσφυγες)</a:t>
            </a:r>
          </a:p>
          <a:p>
            <a:pPr marL="895350" indent="-285750">
              <a:lnSpc>
                <a:spcPct val="114000"/>
              </a:lnSpc>
              <a:buFontTx/>
              <a:buChar char="-"/>
            </a:pPr>
            <a:r>
              <a:rPr lang="el-GR" dirty="0">
                <a:latin typeface="Cera Pro" pitchFamily="50" charset="0"/>
                <a:cs typeface="Times New Roman" panose="02020603050405020304" pitchFamily="18" charset="0"/>
              </a:rPr>
              <a:t>στη δέσμευση ακινήτων από τράπεζες τα οποία παραμένουν κλειδωμένα.</a:t>
            </a:r>
          </a:p>
          <a:p>
            <a:pPr marL="895350" indent="-285750">
              <a:lnSpc>
                <a:spcPct val="114000"/>
              </a:lnSpc>
              <a:buFontTx/>
              <a:buChar char="-"/>
            </a:pPr>
            <a:r>
              <a:rPr lang="el-GR" dirty="0">
                <a:latin typeface="Cera Pro" pitchFamily="50" charset="0"/>
                <a:cs typeface="Times New Roman" panose="02020603050405020304" pitchFamily="18" charset="0"/>
              </a:rPr>
              <a:t>στα κυβερνητικά μέτρα (αναστολή ΦΠΑ, έκπτωση φόρου εισοδήματος, εξοικονομώ).</a:t>
            </a:r>
          </a:p>
        </p:txBody>
      </p:sp>
    </p:spTree>
    <p:extLst>
      <p:ext uri="{BB962C8B-B14F-4D97-AF65-F5344CB8AC3E}">
        <p14:creationId xmlns:p14="http://schemas.microsoft.com/office/powerpoint/2010/main" val="7090852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66633BA-552B-4D12-9482-1123F15F92F2}"/>
              </a:ext>
            </a:extLst>
          </p:cNvPr>
          <p:cNvSpPr>
            <a:spLocks noGrp="1"/>
          </p:cNvSpPr>
          <p:nvPr>
            <p:ph idx="1"/>
          </p:nvPr>
        </p:nvSpPr>
        <p:spPr>
          <a:xfrm>
            <a:off x="702197" y="153386"/>
            <a:ext cx="10515600" cy="312064"/>
          </a:xfrm>
        </p:spPr>
        <p:txBody>
          <a:bodyPr>
            <a:normAutofit fontScale="40000" lnSpcReduction="20000"/>
          </a:bodyPr>
          <a:lstStyle/>
          <a:p>
            <a:pPr marL="0" indent="0" algn="ctr">
              <a:buNone/>
            </a:pPr>
            <a:r>
              <a:rPr lang="el-GR" sz="4500" dirty="0">
                <a:solidFill>
                  <a:srgbClr val="8A1E3E"/>
                </a:solidFill>
                <a:latin typeface="Cera Pro" panose="00000500000000000000" pitchFamily="50" charset="0"/>
              </a:rPr>
              <a:t>Ανεργία</a:t>
            </a:r>
            <a:endParaRPr lang="el-GR" dirty="0"/>
          </a:p>
        </p:txBody>
      </p:sp>
      <p:pic>
        <p:nvPicPr>
          <p:cNvPr id="5" name="Εικόνα 4">
            <a:extLst>
              <a:ext uri="{FF2B5EF4-FFF2-40B4-BE49-F238E27FC236}">
                <a16:creationId xmlns:a16="http://schemas.microsoft.com/office/drawing/2014/main" id="{B68DB7CA-8073-4BE0-BD19-2244F0787FC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76950" y="1934566"/>
            <a:ext cx="5807597" cy="3828032"/>
          </a:xfrm>
          <a:prstGeom prst="rect">
            <a:avLst/>
          </a:prstGeom>
        </p:spPr>
      </p:pic>
      <p:sp>
        <p:nvSpPr>
          <p:cNvPr id="12" name="Ορθογώνιο 11"/>
          <p:cNvSpPr/>
          <p:nvPr/>
        </p:nvSpPr>
        <p:spPr>
          <a:xfrm>
            <a:off x="296854" y="2166670"/>
            <a:ext cx="5780095" cy="3541226"/>
          </a:xfrm>
          <a:prstGeom prst="rect">
            <a:avLst/>
          </a:prstGeom>
        </p:spPr>
        <p:txBody>
          <a:bodyPr wrap="square">
            <a:spAutoFit/>
          </a:bodyPr>
          <a:lstStyle/>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Η ανεργία το 2020 στην Ελλάδα ανήλθε στο 16,3% συνεχίζοντας την αποκλιμάκωση που ξεκίνησε μετά το 2016. </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Εν τούτοις, η Ελλάδα σήμερα είναι η χώρα με την υψηλότερη ανεργία στην ΕΕ</a:t>
            </a:r>
          </a:p>
          <a:p>
            <a:pPr marL="285750" indent="-285750" algn="just">
              <a:lnSpc>
                <a:spcPct val="114000"/>
              </a:lnSpc>
              <a:buFont typeface="Arial" panose="020B0604020202020204" pitchFamily="34" charset="0"/>
              <a:buChar char="•"/>
            </a:pPr>
            <a:endParaRPr lang="el-GR" dirty="0">
              <a:latin typeface="Cera Pro" pitchFamily="50" charset="0"/>
              <a:cs typeface="Times New Roman" panose="02020603050405020304" pitchFamily="18" charset="0"/>
            </a:endParaRPr>
          </a:p>
          <a:p>
            <a:pPr marL="285750" indent="-285750" algn="just">
              <a:lnSpc>
                <a:spcPct val="114000"/>
              </a:lnSpc>
              <a:buFont typeface="Arial" panose="020B0604020202020204" pitchFamily="34" charset="0"/>
              <a:buChar char="•"/>
            </a:pPr>
            <a:r>
              <a:rPr lang="el-GR" dirty="0">
                <a:latin typeface="Cera Pro" pitchFamily="50" charset="0"/>
                <a:cs typeface="Times New Roman" panose="02020603050405020304" pitchFamily="18" charset="0"/>
              </a:rPr>
              <a:t>Καταλυτικό ρόλο όμως για τη συγκράτηση της ανεργίας έπαιξε η σύνδεση των μέτρων στήριξης με τη διατήρηση των θέσεων εργασίας. </a:t>
            </a:r>
          </a:p>
          <a:p>
            <a:pPr marL="285750" indent="-285750" algn="just">
              <a:lnSpc>
                <a:spcPct val="114000"/>
              </a:lnSpc>
              <a:buFont typeface="Arial" panose="020B0604020202020204" pitchFamily="34" charset="0"/>
              <a:buChar char="•"/>
            </a:pPr>
            <a:endParaRPr lang="el-G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6285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EF93668-FD60-4796-9878-B0D111C23B71}"/>
              </a:ext>
            </a:extLst>
          </p:cNvPr>
          <p:cNvSpPr>
            <a:spLocks noGrp="1"/>
          </p:cNvSpPr>
          <p:nvPr>
            <p:ph type="title"/>
          </p:nvPr>
        </p:nvSpPr>
        <p:spPr>
          <a:xfrm>
            <a:off x="838200" y="365126"/>
            <a:ext cx="10515600" cy="420065"/>
          </a:xfrm>
        </p:spPr>
        <p:txBody>
          <a:bodyPr>
            <a:normAutofit fontScale="90000"/>
          </a:bodyPr>
          <a:lstStyle/>
          <a:p>
            <a:pPr algn="ctr"/>
            <a:r>
              <a:rPr lang="el-GR" sz="3200" dirty="0">
                <a:solidFill>
                  <a:srgbClr val="8A1E3E"/>
                </a:solidFill>
                <a:ea typeface="+mn-ea"/>
                <a:cs typeface="+mn-cs"/>
              </a:rPr>
              <a:t>Εξέλιξη εισοδηματικών ανισοτήτων</a:t>
            </a:r>
          </a:p>
        </p:txBody>
      </p:sp>
      <p:pic>
        <p:nvPicPr>
          <p:cNvPr id="6" name="Θέση περιεχομένου 5" descr="Balsamakhs 14 1 2022">
            <a:extLst>
              <a:ext uri="{FF2B5EF4-FFF2-40B4-BE49-F238E27FC236}">
                <a16:creationId xmlns:a16="http://schemas.microsoft.com/office/drawing/2014/main" id="{7D9492C0-DC4C-49F9-8969-5038D79A7CBD}"/>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 y="993914"/>
            <a:ext cx="12192000" cy="5771068"/>
          </a:xfrm>
          <a:prstGeom prst="rect">
            <a:avLst/>
          </a:prstGeom>
          <a:noFill/>
          <a:ln>
            <a:noFill/>
          </a:ln>
        </p:spPr>
      </p:pic>
    </p:spTree>
    <p:extLst>
      <p:ext uri="{BB962C8B-B14F-4D97-AF65-F5344CB8AC3E}">
        <p14:creationId xmlns:p14="http://schemas.microsoft.com/office/powerpoint/2010/main" val="259307835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2055</TotalTime>
  <Words>2259</Words>
  <Application>Microsoft Office PowerPoint</Application>
  <PresentationFormat>Ευρεία οθόνη</PresentationFormat>
  <Paragraphs>216</Paragraphs>
  <Slides>29</Slides>
  <Notes>0</Notes>
  <HiddenSlides>0</HiddenSlides>
  <MMClips>0</MMClips>
  <ScaleCrop>false</ScaleCrop>
  <HeadingPairs>
    <vt:vector size="6" baseType="variant">
      <vt:variant>
        <vt:lpstr>Γραμματοσειρές που χρησιμοποιούνται</vt:lpstr>
      </vt:variant>
      <vt:variant>
        <vt:i4>7</vt:i4>
      </vt:variant>
      <vt:variant>
        <vt:lpstr>Θέμα</vt:lpstr>
      </vt:variant>
      <vt:variant>
        <vt:i4>1</vt:i4>
      </vt:variant>
      <vt:variant>
        <vt:lpstr>Τίτλοι διαφανειών</vt:lpstr>
      </vt:variant>
      <vt:variant>
        <vt:i4>29</vt:i4>
      </vt:variant>
    </vt:vector>
  </HeadingPairs>
  <TitlesOfParts>
    <vt:vector size="37" baseType="lpstr">
      <vt:lpstr>Arial</vt:lpstr>
      <vt:lpstr>Calibri</vt:lpstr>
      <vt:lpstr>Calibri Light</vt:lpstr>
      <vt:lpstr>Cera</vt:lpstr>
      <vt:lpstr>Cera Pro</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Εξέλιξη εισοδηματικών ανισοτήτων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Ελένη Μόκα</dc:creator>
  <cp:lastModifiedBy>Stamatis Vardaros</cp:lastModifiedBy>
  <cp:revision>46</cp:revision>
  <dcterms:created xsi:type="dcterms:W3CDTF">2021-11-15T11:07:32Z</dcterms:created>
  <dcterms:modified xsi:type="dcterms:W3CDTF">2022-02-02T11:41:04Z</dcterms:modified>
</cp:coreProperties>
</file>