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61" r:id="rId5"/>
    <p:sldId id="258" r:id="rId6"/>
    <p:sldId id="259" r:id="rId7"/>
    <p:sldId id="269" r:id="rId8"/>
    <p:sldId id="260" r:id="rId9"/>
    <p:sldId id="263" r:id="rId10"/>
    <p:sldId id="264" r:id="rId11"/>
    <p:sldId id="265" r:id="rId12"/>
    <p:sldId id="267" r:id="rId13"/>
    <p:sldId id="266" r:id="rId14"/>
    <p:sldId id="268"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06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Ευθεία γραμμή σύνδεσης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Τίτλος 28"/>
          <p:cNvSpPr>
            <a:spLocks noGrp="1"/>
          </p:cNvSpPr>
          <p:nvPr>
            <p:ph type="ctrTitle"/>
          </p:nvPr>
        </p:nvSpPr>
        <p:spPr>
          <a:xfrm>
            <a:off x="381000" y="4853411"/>
            <a:ext cx="8458200" cy="1222375"/>
          </a:xfrm>
        </p:spPr>
        <p:txBody>
          <a:bodyPr anchor="t"/>
          <a:lstStyle/>
          <a:p>
            <a:r>
              <a:rPr kumimoji="0" lang="el-GR" smtClean="0"/>
              <a:t>Στυλ κύριου τίτλου</a:t>
            </a:r>
            <a:endParaRPr kumimoji="0" lang="en-US"/>
          </a:p>
        </p:txBody>
      </p:sp>
      <p:sp>
        <p:nvSpPr>
          <p:cNvPr id="9" name="Υπότιτλος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Στυλ κύριου υπότιτλου</a:t>
            </a:r>
            <a:endParaRPr kumimoji="0" lang="en-US"/>
          </a:p>
        </p:txBody>
      </p:sp>
      <p:sp>
        <p:nvSpPr>
          <p:cNvPr id="16" name="Θέση ημερομηνίας 15"/>
          <p:cNvSpPr>
            <a:spLocks noGrp="1"/>
          </p:cNvSpPr>
          <p:nvPr>
            <p:ph type="dt" sz="half" idx="10"/>
          </p:nvPr>
        </p:nvSpPr>
        <p:spPr/>
        <p:txBody>
          <a:bodyPr/>
          <a:lstStyle/>
          <a:p>
            <a:fld id="{F2853615-BFDE-46DE-814C-47EC6EF6D371}" type="datetimeFigureOut">
              <a:rPr lang="el-GR" smtClean="0"/>
              <a:t>10/5/2016</a:t>
            </a:fld>
            <a:endParaRPr lang="el-GR"/>
          </a:p>
        </p:txBody>
      </p:sp>
      <p:sp>
        <p:nvSpPr>
          <p:cNvPr id="2" name="Θέση υποσέλιδου 1"/>
          <p:cNvSpPr>
            <a:spLocks noGrp="1"/>
          </p:cNvSpPr>
          <p:nvPr>
            <p:ph type="ftr" sz="quarter" idx="11"/>
          </p:nvPr>
        </p:nvSpPr>
        <p:spPr/>
        <p:txBody>
          <a:bodyPr/>
          <a:lstStyle/>
          <a:p>
            <a:endParaRPr lang="el-GR"/>
          </a:p>
        </p:txBody>
      </p:sp>
      <p:sp>
        <p:nvSpPr>
          <p:cNvPr id="15" name="Θέση αριθμού διαφάνειας 14"/>
          <p:cNvSpPr>
            <a:spLocks noGrp="1"/>
          </p:cNvSpPr>
          <p:nvPr>
            <p:ph type="sldNum" sz="quarter" idx="12"/>
          </p:nvPr>
        </p:nvSpPr>
        <p:spPr>
          <a:xfrm>
            <a:off x="8229600" y="6473952"/>
            <a:ext cx="758952" cy="246888"/>
          </a:xfrm>
        </p:spPr>
        <p:txBody>
          <a:bodyPr/>
          <a:lstStyle/>
          <a:p>
            <a:fld id="{3DF53439-851E-44AD-84B1-B6BFC3D0C743}"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2" name="Τίτλος 21"/>
          <p:cNvSpPr>
            <a:spLocks noGrp="1"/>
          </p:cNvSpPr>
          <p:nvPr>
            <p:ph type="title"/>
          </p:nvPr>
        </p:nvSpPr>
        <p:spPr/>
        <p:txBody>
          <a:bodyPr/>
          <a:lstStyle/>
          <a:p>
            <a:r>
              <a:rPr kumimoji="0" lang="el-GR" smtClean="0"/>
              <a:t>Στυλ κύριου τίτλου</a:t>
            </a:r>
            <a:endParaRPr kumimoji="0" lang="en-US"/>
          </a:p>
        </p:txBody>
      </p:sp>
      <p:sp>
        <p:nvSpPr>
          <p:cNvPr id="27" name="Θέση περιεχομένου 26"/>
          <p:cNvSpPr>
            <a:spLocks noGrp="1"/>
          </p:cNvSpPr>
          <p:nvPr>
            <p:ph idx="1"/>
          </p:nvPr>
        </p:nvSpPr>
        <p:spPr/>
        <p:txBody>
          <a:bodyPr/>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Θέση ημερομηνίας 24"/>
          <p:cNvSpPr>
            <a:spLocks noGrp="1"/>
          </p:cNvSpPr>
          <p:nvPr>
            <p:ph type="dt" sz="half" idx="10"/>
          </p:nvPr>
        </p:nvSpPr>
        <p:spPr/>
        <p:txBody>
          <a:bodyPr/>
          <a:lstStyle/>
          <a:p>
            <a:fld id="{F2853615-BFDE-46DE-814C-47EC6EF6D371}" type="datetimeFigureOut">
              <a:rPr lang="el-GR" smtClean="0"/>
              <a:t>10/5/2016</a:t>
            </a:fld>
            <a:endParaRPr lang="el-GR"/>
          </a:p>
        </p:txBody>
      </p:sp>
      <p:sp>
        <p:nvSpPr>
          <p:cNvPr id="19" name="Θέση υποσέλιδου 18"/>
          <p:cNvSpPr>
            <a:spLocks noGrp="1"/>
          </p:cNvSpPr>
          <p:nvPr>
            <p:ph type="ftr" sz="quarter" idx="11"/>
          </p:nvPr>
        </p:nvSpPr>
        <p:spPr>
          <a:xfrm>
            <a:off x="3581400" y="76200"/>
            <a:ext cx="2895600" cy="288925"/>
          </a:xfrm>
        </p:spPr>
        <p:txBody>
          <a:bodyPr/>
          <a:lstStyle/>
          <a:p>
            <a:endParaRPr lang="el-GR"/>
          </a:p>
        </p:txBody>
      </p:sp>
      <p:sp>
        <p:nvSpPr>
          <p:cNvPr id="16" name="Θέση αριθμού διαφάνειας 15"/>
          <p:cNvSpPr>
            <a:spLocks noGrp="1"/>
          </p:cNvSpPr>
          <p:nvPr>
            <p:ph type="sldNum" sz="quarter" idx="12"/>
          </p:nvPr>
        </p:nvSpPr>
        <p:spPr>
          <a:xfrm>
            <a:off x="8229600" y="6473952"/>
            <a:ext cx="758952" cy="246888"/>
          </a:xfrm>
        </p:spPr>
        <p:txBody>
          <a:bodyPr/>
          <a:lstStyle/>
          <a:p>
            <a:fld id="{3DF53439-851E-44AD-84B1-B6BFC3D0C743}"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7" name="Ευθεία γραμμή σύνδεσης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Θέση κειμένου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Στυλ υποδείγματος κειμένου</a:t>
            </a:r>
          </a:p>
        </p:txBody>
      </p:sp>
      <p:sp>
        <p:nvSpPr>
          <p:cNvPr id="19" name="Θέση ημερομηνίας 18"/>
          <p:cNvSpPr>
            <a:spLocks noGrp="1"/>
          </p:cNvSpPr>
          <p:nvPr>
            <p:ph type="dt" sz="half" idx="10"/>
          </p:nvPr>
        </p:nvSpPr>
        <p:spPr/>
        <p:txBody>
          <a:bodyPr/>
          <a:lstStyle/>
          <a:p>
            <a:fld id="{F2853615-BFDE-46DE-814C-47EC6EF6D371}" type="datetimeFigureOut">
              <a:rPr lang="el-GR" smtClean="0"/>
              <a:t>10/5/2016</a:t>
            </a:fld>
            <a:endParaRPr lang="el-GR"/>
          </a:p>
        </p:txBody>
      </p:sp>
      <p:sp>
        <p:nvSpPr>
          <p:cNvPr id="11" name="Θέση υποσέλιδου 10"/>
          <p:cNvSpPr>
            <a:spLocks noGrp="1"/>
          </p:cNvSpPr>
          <p:nvPr>
            <p:ph type="ftr" sz="quarter" idx="11"/>
          </p:nvPr>
        </p:nvSpPr>
        <p:spPr/>
        <p:txBody>
          <a:bodyPr/>
          <a:lstStyle/>
          <a:p>
            <a:endParaRPr lang="el-GR"/>
          </a:p>
        </p:txBody>
      </p:sp>
      <p:sp>
        <p:nvSpPr>
          <p:cNvPr id="16" name="Θέση αριθμού διαφάνειας 15"/>
          <p:cNvSpPr>
            <a:spLocks noGrp="1"/>
          </p:cNvSpPr>
          <p:nvPr>
            <p:ph type="sldNum" sz="quarter" idx="12"/>
          </p:nvPr>
        </p:nvSpPr>
        <p:spPr/>
        <p:txBody>
          <a:bodyPr/>
          <a:lstStyle/>
          <a:p>
            <a:fld id="{3DF53439-851E-44AD-84B1-B6BFC3D0C743}" type="slidenum">
              <a:rPr lang="el-GR" smtClean="0"/>
              <a:t>‹#›</a:t>
            </a:fld>
            <a:endParaRPr lang="el-GR"/>
          </a:p>
        </p:txBody>
      </p:sp>
      <p:sp>
        <p:nvSpPr>
          <p:cNvPr id="8" name="Τίτλος 7"/>
          <p:cNvSpPr>
            <a:spLocks noGrp="1"/>
          </p:cNvSpPr>
          <p:nvPr>
            <p:ph type="title"/>
          </p:nvPr>
        </p:nvSpPr>
        <p:spPr>
          <a:xfrm>
            <a:off x="180475" y="2947085"/>
            <a:ext cx="8686800" cy="1184825"/>
          </a:xfrm>
        </p:spPr>
        <p:txBody>
          <a:bodyPr rtlCol="0" anchor="t"/>
          <a:lstStyle>
            <a:lvl1pPr algn="r">
              <a:defRPr/>
            </a:lvl1pPr>
          </a:lstStyle>
          <a:p>
            <a:r>
              <a:rPr kumimoji="0" lang="el-GR" smtClean="0"/>
              <a:t>Στυλ κύριου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0" name="Τίτλος 19"/>
          <p:cNvSpPr>
            <a:spLocks noGrp="1"/>
          </p:cNvSpPr>
          <p:nvPr>
            <p:ph type="title"/>
          </p:nvPr>
        </p:nvSpPr>
        <p:spPr>
          <a:xfrm>
            <a:off x="301752" y="457200"/>
            <a:ext cx="8686800" cy="841248"/>
          </a:xfrm>
        </p:spPr>
        <p:txBody>
          <a:bodyPr/>
          <a:lstStyle/>
          <a:p>
            <a:r>
              <a:rPr kumimoji="0" lang="el-GR" smtClean="0"/>
              <a:t>Στυλ κύριου τίτλου</a:t>
            </a:r>
            <a:endParaRPr kumimoji="0" lang="en-US"/>
          </a:p>
        </p:txBody>
      </p:sp>
      <p:sp>
        <p:nvSpPr>
          <p:cNvPr id="14" name="Θέση περιεχομένου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Θέση περιεχομένου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1" name="Θέση ημερομηνίας 20"/>
          <p:cNvSpPr>
            <a:spLocks noGrp="1"/>
          </p:cNvSpPr>
          <p:nvPr>
            <p:ph type="dt" sz="half" idx="10"/>
          </p:nvPr>
        </p:nvSpPr>
        <p:spPr/>
        <p:txBody>
          <a:bodyPr/>
          <a:lstStyle/>
          <a:p>
            <a:fld id="{F2853615-BFDE-46DE-814C-47EC6EF6D371}" type="datetimeFigureOut">
              <a:rPr lang="el-GR" smtClean="0"/>
              <a:t>10/5/2016</a:t>
            </a:fld>
            <a:endParaRPr lang="el-GR"/>
          </a:p>
        </p:txBody>
      </p:sp>
      <p:sp>
        <p:nvSpPr>
          <p:cNvPr id="10" name="Θέση υποσέλιδου 9"/>
          <p:cNvSpPr>
            <a:spLocks noGrp="1"/>
          </p:cNvSpPr>
          <p:nvPr>
            <p:ph type="ftr" sz="quarter" idx="11"/>
          </p:nvPr>
        </p:nvSpPr>
        <p:spPr/>
        <p:txBody>
          <a:bodyPr/>
          <a:lstStyle/>
          <a:p>
            <a:endParaRPr lang="el-GR"/>
          </a:p>
        </p:txBody>
      </p:sp>
      <p:sp>
        <p:nvSpPr>
          <p:cNvPr id="31" name="Θέση αριθμού διαφάνειας 30"/>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9" name="Τίτλος 28"/>
          <p:cNvSpPr>
            <a:spLocks noGrp="1"/>
          </p:cNvSpPr>
          <p:nvPr>
            <p:ph type="title"/>
          </p:nvPr>
        </p:nvSpPr>
        <p:spPr>
          <a:xfrm>
            <a:off x="304800" y="5410200"/>
            <a:ext cx="8610600" cy="882650"/>
          </a:xfrm>
        </p:spPr>
        <p:txBody>
          <a:bodyPr anchor="ctr"/>
          <a:lstStyle>
            <a:lvl1pPr>
              <a:defRPr/>
            </a:lvl1pPr>
          </a:lstStyle>
          <a:p>
            <a:r>
              <a:rPr kumimoji="0" lang="el-GR" smtClean="0"/>
              <a:t>Στυλ κύριου τίτλου</a:t>
            </a:r>
            <a:endParaRPr kumimoji="0" lang="en-US"/>
          </a:p>
        </p:txBody>
      </p:sp>
      <p:sp>
        <p:nvSpPr>
          <p:cNvPr id="13" name="Θέση κειμένου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Στυλ υποδείγματος κειμένου</a:t>
            </a:r>
          </a:p>
        </p:txBody>
      </p:sp>
      <p:sp>
        <p:nvSpPr>
          <p:cNvPr id="25" name="Θέση κειμένου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Στυλ υποδείγματος κειμένου</a:t>
            </a:r>
          </a:p>
        </p:txBody>
      </p:sp>
      <p:sp>
        <p:nvSpPr>
          <p:cNvPr id="4" name="Θέση περιεχομένου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8" name="Θέση περιεχομένου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Θέση ημερομηνίας 9"/>
          <p:cNvSpPr>
            <a:spLocks noGrp="1"/>
          </p:cNvSpPr>
          <p:nvPr>
            <p:ph type="dt" sz="half" idx="10"/>
          </p:nvPr>
        </p:nvSpPr>
        <p:spPr/>
        <p:txBody>
          <a:bodyPr/>
          <a:lstStyle/>
          <a:p>
            <a:fld id="{F2853615-BFDE-46DE-814C-47EC6EF6D371}" type="datetimeFigureOut">
              <a:rPr lang="el-GR" smtClean="0"/>
              <a:t>10/5/2016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a:xfrm>
            <a:off x="8229600" y="6477000"/>
            <a:ext cx="762000" cy="246888"/>
          </a:xfrm>
        </p:spPr>
        <p:txBody>
          <a:bodyPr/>
          <a:lstStyle/>
          <a:p>
            <a:fld id="{3DF53439-851E-44AD-84B1-B6BFC3D0C743}" type="slidenum">
              <a:rPr lang="el-GR" smtClean="0"/>
              <a:t>‹#›</a:t>
            </a:fld>
            <a:endParaRPr lang="el-GR"/>
          </a:p>
        </p:txBody>
      </p:sp>
      <p:sp>
        <p:nvSpPr>
          <p:cNvPr id="11" name="Ευθεία γραμμή σύνδεσης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0" name="Τίτλος 29"/>
          <p:cNvSpPr>
            <a:spLocks noGrp="1"/>
          </p:cNvSpPr>
          <p:nvPr>
            <p:ph type="title"/>
          </p:nvPr>
        </p:nvSpPr>
        <p:spPr>
          <a:xfrm>
            <a:off x="301752" y="457200"/>
            <a:ext cx="8686800" cy="841248"/>
          </a:xfrm>
        </p:spPr>
        <p:txBody>
          <a:bodyPr/>
          <a:lstStyle/>
          <a:p>
            <a:r>
              <a:rPr kumimoji="0" lang="el-GR" smtClean="0"/>
              <a:t>Στυλ κύριου τίτλου</a:t>
            </a:r>
            <a:endParaRPr kumimoji="0" lang="en-US"/>
          </a:p>
        </p:txBody>
      </p:sp>
      <p:sp>
        <p:nvSpPr>
          <p:cNvPr id="12" name="Θέση ημερομηνίας 11"/>
          <p:cNvSpPr>
            <a:spLocks noGrp="1"/>
          </p:cNvSpPr>
          <p:nvPr>
            <p:ph type="dt" sz="half" idx="10"/>
          </p:nvPr>
        </p:nvSpPr>
        <p:spPr/>
        <p:txBody>
          <a:bodyPr/>
          <a:lstStyle/>
          <a:p>
            <a:fld id="{F2853615-BFDE-46DE-814C-47EC6EF6D371}" type="datetimeFigureOut">
              <a:rPr lang="el-GR" smtClean="0"/>
              <a:t>10/5/2016</a:t>
            </a:fld>
            <a:endParaRPr lang="el-GR"/>
          </a:p>
        </p:txBody>
      </p:sp>
      <p:sp>
        <p:nvSpPr>
          <p:cNvPr id="21" name="Θέση υποσέλιδου 20"/>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3" name="Θέση ημερομηνίας 2"/>
          <p:cNvSpPr>
            <a:spLocks noGrp="1"/>
          </p:cNvSpPr>
          <p:nvPr>
            <p:ph type="dt" sz="half" idx="10"/>
          </p:nvPr>
        </p:nvSpPr>
        <p:spPr/>
        <p:txBody>
          <a:bodyPr/>
          <a:lstStyle/>
          <a:p>
            <a:fld id="{F2853615-BFDE-46DE-814C-47EC6EF6D371}" type="datetimeFigureOut">
              <a:rPr lang="el-GR" smtClean="0"/>
              <a:t>10/5/2016</a:t>
            </a:fld>
            <a:endParaRPr lang="el-GR"/>
          </a:p>
        </p:txBody>
      </p:sp>
      <p:sp>
        <p:nvSpPr>
          <p:cNvPr id="24" name="Θέση υποσέλιδου 23"/>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Ευθεία γραμμή σύνδεσης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Τίτλος 11"/>
          <p:cNvSpPr>
            <a:spLocks noGrp="1"/>
          </p:cNvSpPr>
          <p:nvPr>
            <p:ph type="title"/>
          </p:nvPr>
        </p:nvSpPr>
        <p:spPr>
          <a:xfrm>
            <a:off x="457200" y="5486400"/>
            <a:ext cx="8458200" cy="520700"/>
          </a:xfrm>
        </p:spPr>
        <p:txBody>
          <a:bodyPr anchor="ctr"/>
          <a:lstStyle>
            <a:lvl1pPr algn="l">
              <a:buNone/>
              <a:defRPr sz="2000" b="1"/>
            </a:lvl1pPr>
          </a:lstStyle>
          <a:p>
            <a:r>
              <a:rPr kumimoji="0" lang="el-GR" smtClean="0"/>
              <a:t>Στυλ κύριου τίτλου</a:t>
            </a:r>
            <a:endParaRPr kumimoji="0" lang="en-US"/>
          </a:p>
        </p:txBody>
      </p:sp>
      <p:sp>
        <p:nvSpPr>
          <p:cNvPr id="26" name="Θέση κειμένου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Στυλ υποδείγματος κειμένου</a:t>
            </a:r>
          </a:p>
        </p:txBody>
      </p:sp>
      <p:sp>
        <p:nvSpPr>
          <p:cNvPr id="14" name="Θέση περιεχομένου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Θέση ημερομηνίας 24"/>
          <p:cNvSpPr>
            <a:spLocks noGrp="1"/>
          </p:cNvSpPr>
          <p:nvPr>
            <p:ph type="dt" sz="half" idx="10"/>
          </p:nvPr>
        </p:nvSpPr>
        <p:spPr/>
        <p:txBody>
          <a:bodyPr/>
          <a:lstStyle/>
          <a:p>
            <a:fld id="{F2853615-BFDE-46DE-814C-47EC6EF6D371}" type="datetimeFigureOut">
              <a:rPr lang="el-GR" smtClean="0"/>
              <a:t>10/5/2016</a:t>
            </a:fld>
            <a:endParaRPr lang="el-GR"/>
          </a:p>
        </p:txBody>
      </p:sp>
      <p:sp>
        <p:nvSpPr>
          <p:cNvPr id="29" name="Θέση υποσέλιδου 28"/>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3" name="Θέση εικόνας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7" name="Θέση ημερομηνίας 6"/>
          <p:cNvSpPr>
            <a:spLocks noGrp="1"/>
          </p:cNvSpPr>
          <p:nvPr>
            <p:ph type="dt" sz="half" idx="10"/>
          </p:nvPr>
        </p:nvSpPr>
        <p:spPr/>
        <p:txBody>
          <a:bodyPr/>
          <a:lstStyle/>
          <a:p>
            <a:fld id="{F2853615-BFDE-46DE-814C-47EC6EF6D371}" type="datetimeFigureOut">
              <a:rPr lang="el-GR" smtClean="0"/>
              <a:t>10/5/2016</a:t>
            </a:fld>
            <a:endParaRPr lang="el-GR"/>
          </a:p>
        </p:txBody>
      </p:sp>
      <p:sp>
        <p:nvSpPr>
          <p:cNvPr id="5" name="Θέση υποσέλιδου 4"/>
          <p:cNvSpPr>
            <a:spLocks noGrp="1"/>
          </p:cNvSpPr>
          <p:nvPr>
            <p:ph type="ftr" sz="quarter" idx="11"/>
          </p:nvPr>
        </p:nvSpPr>
        <p:spPr/>
        <p:txBody>
          <a:bodyPr/>
          <a:lstStyle/>
          <a:p>
            <a:endParaRPr lang="el-GR"/>
          </a:p>
        </p:txBody>
      </p:sp>
      <p:sp>
        <p:nvSpPr>
          <p:cNvPr id="31" name="Θέση αριθμού διαφάνειας 30"/>
          <p:cNvSpPr>
            <a:spLocks noGrp="1"/>
          </p:cNvSpPr>
          <p:nvPr>
            <p:ph type="sldNum" sz="quarter" idx="12"/>
          </p:nvPr>
        </p:nvSpPr>
        <p:spPr/>
        <p:txBody>
          <a:bodyPr/>
          <a:lstStyle/>
          <a:p>
            <a:fld id="{3DF53439-851E-44AD-84B1-B6BFC3D0C743}" type="slidenum">
              <a:rPr lang="el-GR" smtClean="0"/>
              <a:t>‹#›</a:t>
            </a:fld>
            <a:endParaRPr lang="el-GR"/>
          </a:p>
        </p:txBody>
      </p:sp>
      <p:sp>
        <p:nvSpPr>
          <p:cNvPr id="17" name="Τίτλος 16"/>
          <p:cNvSpPr>
            <a:spLocks noGrp="1"/>
          </p:cNvSpPr>
          <p:nvPr>
            <p:ph type="title"/>
          </p:nvPr>
        </p:nvSpPr>
        <p:spPr>
          <a:xfrm>
            <a:off x="381000" y="4993760"/>
            <a:ext cx="5867400" cy="522288"/>
          </a:xfrm>
        </p:spPr>
        <p:txBody>
          <a:bodyPr anchor="ctr"/>
          <a:lstStyle>
            <a:lvl1pPr algn="l">
              <a:buNone/>
              <a:defRPr sz="2000" b="1"/>
            </a:lvl1pPr>
          </a:lstStyle>
          <a:p>
            <a:r>
              <a:rPr kumimoji="0" lang="el-GR" smtClean="0"/>
              <a:t>Στυλ κύριου τίτλου</a:t>
            </a:r>
            <a:endParaRPr kumimoji="0" lang="en-US"/>
          </a:p>
        </p:txBody>
      </p:sp>
      <p:sp>
        <p:nvSpPr>
          <p:cNvPr id="26" name="Θέση κειμένου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l-GR" smtClean="0"/>
              <a:t>Στυλ υποδείγματος κειμένου</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p:txBody>
          <a:bodyPr vert="eaVer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p>
            <a:fld id="{F2853615-BFDE-46DE-814C-47EC6EF6D371}" type="datetimeFigureOut">
              <a:rPr lang="el-GR" smtClean="0"/>
              <a:t>10/5/2016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858000" y="549276"/>
            <a:ext cx="1828800" cy="5851525"/>
          </a:xfrm>
        </p:spPr>
        <p:txBody>
          <a:bodyPr vert="eaVer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a:xfrm>
            <a:off x="457200" y="549276"/>
            <a:ext cx="6248400" cy="5851525"/>
          </a:xfrm>
        </p:spPr>
        <p:txBody>
          <a:bodyPr vert="eaVer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p>
            <a:fld id="{F2853615-BFDE-46DE-814C-47EC6EF6D371}" type="datetimeFigureOut">
              <a:rPr lang="el-GR" smtClean="0"/>
              <a:t>10/5/2016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Ευθεία γραμμή σύνδεσης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Θέση κειμένου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l-GR" smtClean="0"/>
              <a:t>Στυλ υποδείγματος κειμένου</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1" name="Θέση ημερομηνίας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2853615-BFDE-46DE-814C-47EC6EF6D371}" type="datetimeFigureOut">
              <a:rPr lang="el-GR" smtClean="0"/>
              <a:t>10/5/2016</a:t>
            </a:fld>
            <a:endParaRPr lang="el-GR"/>
          </a:p>
        </p:txBody>
      </p:sp>
      <p:sp>
        <p:nvSpPr>
          <p:cNvPr id="28" name="Θέση υποσέλιδου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l-GR"/>
          </a:p>
        </p:txBody>
      </p:sp>
      <p:sp>
        <p:nvSpPr>
          <p:cNvPr id="5" name="Θέση αριθμού διαφάνειας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DF53439-851E-44AD-84B1-B6BFC3D0C743}" type="slidenum">
              <a:rPr lang="el-GR" smtClean="0"/>
              <a:t>‹#›</a:t>
            </a:fld>
            <a:endParaRPr lang="el-GR"/>
          </a:p>
        </p:txBody>
      </p:sp>
      <p:sp>
        <p:nvSpPr>
          <p:cNvPr id="10" name="Θέση τίτλου 9"/>
          <p:cNvSpPr>
            <a:spLocks noGrp="1"/>
          </p:cNvSpPr>
          <p:nvPr>
            <p:ph type="title"/>
          </p:nvPr>
        </p:nvSpPr>
        <p:spPr>
          <a:xfrm>
            <a:off x="304800" y="457200"/>
            <a:ext cx="8686800" cy="838200"/>
          </a:xfrm>
          <a:prstGeom prst="rect">
            <a:avLst/>
          </a:prstGeom>
        </p:spPr>
        <p:txBody>
          <a:bodyPr vert="horz" anchor="ctr">
            <a:normAutofit/>
          </a:bodyPr>
          <a:lstStyle/>
          <a:p>
            <a:r>
              <a:rPr kumimoji="0" lang="el-GR" smtClean="0"/>
              <a:t>Στυλ κύριου τίτλου</a:t>
            </a:r>
            <a:endParaRPr kumimoji="0" lang="en-US"/>
          </a:p>
        </p:txBody>
      </p:sp>
      <p:sp>
        <p:nvSpPr>
          <p:cNvPr id="9" name="Ευθεία γραμμή σύνδεσης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Ευθεία γραμμή σύνδεσης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5" Type="http://schemas.openxmlformats.org/officeDocument/2006/relationships/image" Target="../media/image27.jp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n-US" sz="2400" dirty="0" smtClean="0"/>
              <a:t>10 E</a:t>
            </a:r>
            <a:r>
              <a:rPr lang="el-GR" sz="2400" dirty="0" smtClean="0"/>
              <a:t>ΡΩΤΑΠΑΝΤΗΣΕΙΣ ΣΕ ΞΕΝΟΦΟΒΙΚΟ ΚΑΙ ΡΑΤΣΙΣΤΙΚΟ  ΛΟΓΟ</a:t>
            </a:r>
            <a:endParaRPr lang="el-GR" sz="2400" dirty="0"/>
          </a:p>
        </p:txBody>
      </p:sp>
      <p:sp>
        <p:nvSpPr>
          <p:cNvPr id="3" name="Υπότιτλος 2"/>
          <p:cNvSpPr>
            <a:spLocks noGrp="1"/>
          </p:cNvSpPr>
          <p:nvPr>
            <p:ph type="subTitle" idx="1"/>
          </p:nvPr>
        </p:nvSpPr>
        <p:spPr>
          <a:xfrm>
            <a:off x="278577" y="260648"/>
            <a:ext cx="8458200" cy="914400"/>
          </a:xfrm>
        </p:spPr>
        <p:txBody>
          <a:bodyPr>
            <a:noAutofit/>
          </a:bodyPr>
          <a:lstStyle/>
          <a:p>
            <a:r>
              <a:rPr lang="el-GR" b="1" dirty="0" smtClean="0"/>
              <a:t>ΚΑΙ ΑΝ ΣΥΝΕΒΑΙΝΕ ΣΕ ΕΣΕΝΑ?</a:t>
            </a:r>
            <a:endParaRPr lang="en-US" b="1" dirty="0" smtClean="0"/>
          </a:p>
          <a:p>
            <a:r>
              <a:rPr lang="en-US" b="1" dirty="0" smtClean="0"/>
              <a:t>PROJECT </a:t>
            </a:r>
            <a:r>
              <a:rPr lang="el-GR" b="1" dirty="0" smtClean="0"/>
              <a:t>ΜΑΘΗΤΩΝ ΣΕ ΣΧΕΣΗ ΜΕ ΤΟ ΠΡΟΣΦΥΓΙΚΟ(</a:t>
            </a:r>
            <a:r>
              <a:rPr lang="en-US" b="1" dirty="0" smtClean="0"/>
              <a:t>PART II</a:t>
            </a:r>
            <a:r>
              <a:rPr lang="el-GR" b="1" dirty="0" smtClean="0"/>
              <a:t>)</a:t>
            </a:r>
          </a:p>
        </p:txBody>
      </p:sp>
      <p:sp>
        <p:nvSpPr>
          <p:cNvPr id="6" name="TextBox 5"/>
          <p:cNvSpPr txBox="1"/>
          <p:nvPr/>
        </p:nvSpPr>
        <p:spPr>
          <a:xfrm>
            <a:off x="5500536" y="5698122"/>
            <a:ext cx="3240360" cy="646331"/>
          </a:xfrm>
          <a:prstGeom prst="rect">
            <a:avLst/>
          </a:prstGeom>
          <a:noFill/>
        </p:spPr>
        <p:txBody>
          <a:bodyPr wrap="square" rtlCol="0">
            <a:spAutoFit/>
          </a:bodyPr>
          <a:lstStyle/>
          <a:p>
            <a:r>
              <a:rPr lang="en-US" dirty="0" smtClean="0"/>
              <a:t>Y</a:t>
            </a:r>
            <a:r>
              <a:rPr lang="el-GR" dirty="0" smtClean="0"/>
              <a:t>ΠΕΥΘΥΝΟΣ ΚΑΘΗΓΗΤΗΣ: ΜΑΚΗΣ ΣΤΑΗΣ-ΕΙΚΑΣΤΙΚΟΣ</a:t>
            </a:r>
            <a:endParaRPr lang="el-GR" dirty="0"/>
          </a:p>
        </p:txBody>
      </p:sp>
      <p:pic>
        <p:nvPicPr>
          <p:cNvPr id="7" name="Εικόνα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5337" y="1787297"/>
            <a:ext cx="3901440" cy="2919984"/>
          </a:xfrm>
          <a:prstGeom prst="rect">
            <a:avLst/>
          </a:prstGeom>
        </p:spPr>
      </p:pic>
      <p:pic>
        <p:nvPicPr>
          <p:cNvPr id="8" name="Εικόνα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787297"/>
            <a:ext cx="4320480" cy="2432012"/>
          </a:xfrm>
          <a:prstGeom prst="rect">
            <a:avLst/>
          </a:prstGeom>
        </p:spPr>
      </p:pic>
    </p:spTree>
    <p:extLst>
      <p:ext uri="{BB962C8B-B14F-4D97-AF65-F5344CB8AC3E}">
        <p14:creationId xmlns:p14="http://schemas.microsoft.com/office/powerpoint/2010/main" val="151813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1.ΔΕΝ </a:t>
            </a:r>
            <a:r>
              <a:rPr lang="el-GR" dirty="0" smtClean="0"/>
              <a:t>ΧΩΡΑΜΕ </a:t>
            </a:r>
            <a:endParaRPr lang="el-GR" dirty="0"/>
          </a:p>
        </p:txBody>
      </p:sp>
      <p:sp>
        <p:nvSpPr>
          <p:cNvPr id="3" name="Θέση περιεχομένου 2"/>
          <p:cNvSpPr>
            <a:spLocks noGrp="1"/>
          </p:cNvSpPr>
          <p:nvPr>
            <p:ph idx="1"/>
          </p:nvPr>
        </p:nvSpPr>
        <p:spPr/>
        <p:txBody>
          <a:bodyPr>
            <a:normAutofit fontScale="70000" lnSpcReduction="20000"/>
          </a:bodyPr>
          <a:lstStyle/>
          <a:p>
            <a:r>
              <a:rPr lang="el-GR" dirty="0" err="1" smtClean="0"/>
              <a:t>Α.Την</a:t>
            </a:r>
            <a:r>
              <a:rPr lang="el-GR" dirty="0" smtClean="0"/>
              <a:t> </a:t>
            </a:r>
            <a:r>
              <a:rPr lang="el-GR" dirty="0"/>
              <a:t>στιγμή που  μιλάμε, </a:t>
            </a:r>
            <a:r>
              <a:rPr lang="el-GR" dirty="0" smtClean="0"/>
              <a:t>υπάρχουν</a:t>
            </a:r>
            <a:r>
              <a:rPr lang="en-US" dirty="0" smtClean="0"/>
              <a:t> </a:t>
            </a:r>
            <a:r>
              <a:rPr lang="el-GR" dirty="0" smtClean="0"/>
              <a:t>(περίπου) 53.000 </a:t>
            </a:r>
            <a:r>
              <a:rPr lang="el-GR" dirty="0"/>
              <a:t>καταγεγραμμένοι πρόσφυγες, εγκλωβισμένοι στην Ελληνική επικράτεια, λόγω  -παράλογων -αποφάσεων της Ευρωπαϊκής  ένωσης, ερήμην της Ελλάδος και κατά παράβαση όλων των διεθνών κανόνων και  νομοθεσιών που διέπουν τα ζητήματα των προσφύγων </a:t>
            </a:r>
            <a:r>
              <a:rPr lang="el-GR" dirty="0" smtClean="0"/>
              <a:t>.</a:t>
            </a:r>
          </a:p>
          <a:p>
            <a:endParaRPr lang="el-GR" dirty="0"/>
          </a:p>
          <a:p>
            <a:r>
              <a:rPr lang="el-GR" dirty="0" smtClean="0"/>
              <a:t> </a:t>
            </a:r>
            <a:r>
              <a:rPr lang="el-GR" dirty="0" err="1" smtClean="0"/>
              <a:t>Β.Οι</a:t>
            </a:r>
            <a:r>
              <a:rPr lang="el-GR" dirty="0" smtClean="0"/>
              <a:t> </a:t>
            </a:r>
            <a:r>
              <a:rPr lang="el-GR" dirty="0"/>
              <a:t>άνθρωποι αυτοί </a:t>
            </a:r>
            <a:r>
              <a:rPr lang="el-GR" dirty="0" smtClean="0"/>
              <a:t>χωρούν </a:t>
            </a:r>
            <a:r>
              <a:rPr lang="el-GR" dirty="0"/>
              <a:t>στο μισό στάδιο του ΟΑΚΑ στο Μαρούσι, εκτάσεως λιγότερο των 1000 στρεμμάτων .Η Αθήνα καταλαμβάνει έκταση 131.957 τετραγωνικά χιλιόμετρα, ή 131.957.000 στρέμματα .Υπάρχουν κοντά στα 800 άδεια κρατικά  κτίρια στο κέντρο της Αθήνας, όπου θα μπορούσαν να φιλοξενηθούν. Επίσης υπάρχει </a:t>
            </a:r>
            <a:r>
              <a:rPr lang="el-GR" dirty="0" smtClean="0"/>
              <a:t>πλεόνασμα </a:t>
            </a:r>
            <a:r>
              <a:rPr lang="el-GR" dirty="0"/>
              <a:t>πολυτελών κατοικιών της επιχειρηματικής ή πολιτικής ελίτ, όπου θα μπορούσαν να παραχωρήσουν προσωρινά  ένα μέρος της περιουσίας τους (η περίπτωση γνωστού πολιτικού «ότι είναι νόμιμο, είναι και ηθικό» με 53 σπίτια). </a:t>
            </a:r>
          </a:p>
        </p:txBody>
      </p:sp>
    </p:spTree>
    <p:extLst>
      <p:ext uri="{BB962C8B-B14F-4D97-AF65-F5344CB8AC3E}">
        <p14:creationId xmlns:p14="http://schemas.microsoft.com/office/powerpoint/2010/main" val="1326805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74959" y="116632"/>
            <a:ext cx="8686800" cy="838200"/>
          </a:xfrm>
        </p:spPr>
        <p:txBody>
          <a:bodyPr>
            <a:normAutofit fontScale="90000"/>
          </a:bodyPr>
          <a:lstStyle/>
          <a:p>
            <a:r>
              <a:rPr lang="el-GR" dirty="0" smtClean="0"/>
              <a:t>ΔΕΝ ΧΩΡΑΜΕ-</a:t>
            </a:r>
            <a:br>
              <a:rPr lang="el-GR" dirty="0" smtClean="0"/>
            </a:br>
            <a:r>
              <a:rPr lang="el-GR" sz="2200" dirty="0" smtClean="0"/>
              <a:t>ΟΙ ΠΡΟΣΦΥΓΕΣ ΣΕ ΑΡΙΘΜΟΥΣ</a:t>
            </a:r>
            <a:endParaRPr lang="el-GR" sz="2200" dirty="0"/>
          </a:p>
        </p:txBody>
      </p:sp>
      <p:pic>
        <p:nvPicPr>
          <p:cNvPr id="8" name="Εικόνα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415" y="5731128"/>
            <a:ext cx="1169066" cy="777429"/>
          </a:xfrm>
          <a:prstGeom prst="rect">
            <a:avLst/>
          </a:prstGeom>
        </p:spPr>
      </p:pic>
      <p:pic>
        <p:nvPicPr>
          <p:cNvPr id="9" name="Εικόνα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5287" y="3283674"/>
            <a:ext cx="1728192" cy="1154747"/>
          </a:xfrm>
          <a:prstGeom prst="rect">
            <a:avLst/>
          </a:prstGeom>
        </p:spPr>
      </p:pic>
      <p:pic>
        <p:nvPicPr>
          <p:cNvPr id="10" name="Εικόνα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806" y="1538531"/>
            <a:ext cx="2160240" cy="1440160"/>
          </a:xfrm>
          <a:prstGeom prst="rect">
            <a:avLst/>
          </a:prstGeom>
        </p:spPr>
      </p:pic>
      <p:pic>
        <p:nvPicPr>
          <p:cNvPr id="11" name="Εικόνα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1506" y="3465004"/>
            <a:ext cx="1584176" cy="792088"/>
          </a:xfrm>
          <a:prstGeom prst="rect">
            <a:avLst/>
          </a:prstGeom>
        </p:spPr>
      </p:pic>
      <p:pic>
        <p:nvPicPr>
          <p:cNvPr id="12" name="Εικόνα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5287" y="1556141"/>
            <a:ext cx="1428750" cy="857250"/>
          </a:xfrm>
          <a:prstGeom prst="rect">
            <a:avLst/>
          </a:prstGeom>
        </p:spPr>
      </p:pic>
      <p:pic>
        <p:nvPicPr>
          <p:cNvPr id="13" name="Εικόνα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9526" y="1820890"/>
            <a:ext cx="957117" cy="638078"/>
          </a:xfrm>
          <a:prstGeom prst="rect">
            <a:avLst/>
          </a:prstGeom>
        </p:spPr>
      </p:pic>
      <p:sp>
        <p:nvSpPr>
          <p:cNvPr id="14" name="TextBox 13"/>
          <p:cNvSpPr txBox="1"/>
          <p:nvPr/>
        </p:nvSpPr>
        <p:spPr>
          <a:xfrm>
            <a:off x="576806" y="1119639"/>
            <a:ext cx="2786473" cy="369332"/>
          </a:xfrm>
          <a:prstGeom prst="rect">
            <a:avLst/>
          </a:prstGeom>
          <a:noFill/>
        </p:spPr>
        <p:txBody>
          <a:bodyPr wrap="square" rtlCol="0">
            <a:spAutoFit/>
          </a:bodyPr>
          <a:lstStyle/>
          <a:p>
            <a:r>
              <a:rPr lang="el-GR" dirty="0" smtClean="0"/>
              <a:t>ΤΟΥΡΚΙΑ  2-2,500.000</a:t>
            </a:r>
            <a:endParaRPr lang="el-GR" dirty="0"/>
          </a:p>
        </p:txBody>
      </p:sp>
      <p:sp>
        <p:nvSpPr>
          <p:cNvPr id="15" name="TextBox 14"/>
          <p:cNvSpPr txBox="1"/>
          <p:nvPr/>
        </p:nvSpPr>
        <p:spPr>
          <a:xfrm>
            <a:off x="3261691" y="2794025"/>
            <a:ext cx="2786473" cy="369332"/>
          </a:xfrm>
          <a:prstGeom prst="rect">
            <a:avLst/>
          </a:prstGeom>
          <a:noFill/>
        </p:spPr>
        <p:txBody>
          <a:bodyPr wrap="square" rtlCol="0">
            <a:spAutoFit/>
          </a:bodyPr>
          <a:lstStyle/>
          <a:p>
            <a:r>
              <a:rPr lang="el-GR" dirty="0" smtClean="0"/>
              <a:t>ΙΡΑΚ 250.000</a:t>
            </a:r>
            <a:endParaRPr lang="el-GR" dirty="0"/>
          </a:p>
        </p:txBody>
      </p:sp>
      <p:sp>
        <p:nvSpPr>
          <p:cNvPr id="16" name="TextBox 15"/>
          <p:cNvSpPr txBox="1"/>
          <p:nvPr/>
        </p:nvSpPr>
        <p:spPr>
          <a:xfrm>
            <a:off x="777414" y="5361796"/>
            <a:ext cx="2786473" cy="369332"/>
          </a:xfrm>
          <a:prstGeom prst="rect">
            <a:avLst/>
          </a:prstGeom>
          <a:noFill/>
        </p:spPr>
        <p:txBody>
          <a:bodyPr wrap="square" rtlCol="0">
            <a:spAutoFit/>
          </a:bodyPr>
          <a:lstStyle/>
          <a:p>
            <a:r>
              <a:rPr lang="el-GR" dirty="0" smtClean="0"/>
              <a:t>ΑΙΓΥΠΤΟΣ 133.000</a:t>
            </a:r>
            <a:endParaRPr lang="el-GR" dirty="0"/>
          </a:p>
        </p:txBody>
      </p:sp>
      <p:sp>
        <p:nvSpPr>
          <p:cNvPr id="17" name="TextBox 16"/>
          <p:cNvSpPr txBox="1"/>
          <p:nvPr/>
        </p:nvSpPr>
        <p:spPr>
          <a:xfrm>
            <a:off x="3332873" y="1169199"/>
            <a:ext cx="2808312" cy="369332"/>
          </a:xfrm>
          <a:prstGeom prst="rect">
            <a:avLst/>
          </a:prstGeom>
          <a:noFill/>
        </p:spPr>
        <p:txBody>
          <a:bodyPr wrap="square" rtlCol="0">
            <a:spAutoFit/>
          </a:bodyPr>
          <a:lstStyle/>
          <a:p>
            <a:r>
              <a:rPr lang="el-GR" dirty="0" smtClean="0"/>
              <a:t>ΓΕΡΜΑΝΙΑ 1.000.000</a:t>
            </a:r>
            <a:endParaRPr lang="el-GR" dirty="0"/>
          </a:p>
        </p:txBody>
      </p:sp>
      <p:sp>
        <p:nvSpPr>
          <p:cNvPr id="18" name="TextBox 17"/>
          <p:cNvSpPr txBox="1"/>
          <p:nvPr/>
        </p:nvSpPr>
        <p:spPr>
          <a:xfrm>
            <a:off x="5760479" y="2924944"/>
            <a:ext cx="2952328" cy="369332"/>
          </a:xfrm>
          <a:prstGeom prst="rect">
            <a:avLst/>
          </a:prstGeom>
          <a:noFill/>
        </p:spPr>
        <p:txBody>
          <a:bodyPr wrap="square" rtlCol="0">
            <a:spAutoFit/>
          </a:bodyPr>
          <a:lstStyle/>
          <a:p>
            <a:r>
              <a:rPr lang="el-GR" dirty="0" smtClean="0"/>
              <a:t>ΙΟΡΔΑΝΙΑ 700.000</a:t>
            </a:r>
            <a:endParaRPr lang="el-GR" dirty="0"/>
          </a:p>
        </p:txBody>
      </p:sp>
      <p:pic>
        <p:nvPicPr>
          <p:cNvPr id="19" name="Εικόνα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7414" y="3752267"/>
            <a:ext cx="1524000" cy="1009650"/>
          </a:xfrm>
          <a:prstGeom prst="rect">
            <a:avLst/>
          </a:prstGeom>
        </p:spPr>
      </p:pic>
      <p:sp>
        <p:nvSpPr>
          <p:cNvPr id="20" name="TextBox 19"/>
          <p:cNvSpPr txBox="1"/>
          <p:nvPr/>
        </p:nvSpPr>
        <p:spPr>
          <a:xfrm>
            <a:off x="321643" y="3323883"/>
            <a:ext cx="2880320" cy="369332"/>
          </a:xfrm>
          <a:prstGeom prst="rect">
            <a:avLst/>
          </a:prstGeom>
          <a:noFill/>
        </p:spPr>
        <p:txBody>
          <a:bodyPr wrap="square" rtlCol="0">
            <a:spAutoFit/>
          </a:bodyPr>
          <a:lstStyle/>
          <a:p>
            <a:r>
              <a:rPr lang="el-GR" dirty="0" smtClean="0"/>
              <a:t>ΛΙΒΑΝΟΣ 1.800.000</a:t>
            </a:r>
            <a:endParaRPr lang="el-GR" dirty="0"/>
          </a:p>
        </p:txBody>
      </p:sp>
      <p:sp>
        <p:nvSpPr>
          <p:cNvPr id="21" name="TextBox 20"/>
          <p:cNvSpPr txBox="1"/>
          <p:nvPr/>
        </p:nvSpPr>
        <p:spPr>
          <a:xfrm>
            <a:off x="6141185" y="1165805"/>
            <a:ext cx="1512169" cy="646331"/>
          </a:xfrm>
          <a:prstGeom prst="rect">
            <a:avLst/>
          </a:prstGeom>
          <a:noFill/>
        </p:spPr>
        <p:txBody>
          <a:bodyPr wrap="square" rtlCol="0">
            <a:spAutoFit/>
          </a:bodyPr>
          <a:lstStyle/>
          <a:p>
            <a:r>
              <a:rPr lang="el-GR" dirty="0" smtClean="0"/>
              <a:t>ΕΛΛΑΔΑ</a:t>
            </a:r>
          </a:p>
          <a:p>
            <a:r>
              <a:rPr lang="el-GR" dirty="0" smtClean="0"/>
              <a:t>52.000</a:t>
            </a:r>
            <a:endParaRPr lang="el-GR" dirty="0"/>
          </a:p>
        </p:txBody>
      </p:sp>
      <p:sp>
        <p:nvSpPr>
          <p:cNvPr id="3" name="TextBox 2"/>
          <p:cNvSpPr txBox="1"/>
          <p:nvPr/>
        </p:nvSpPr>
        <p:spPr>
          <a:xfrm>
            <a:off x="4044824" y="4840966"/>
            <a:ext cx="4564711" cy="1477328"/>
          </a:xfrm>
          <a:prstGeom prst="rect">
            <a:avLst/>
          </a:prstGeom>
          <a:noFill/>
        </p:spPr>
        <p:txBody>
          <a:bodyPr wrap="none" rtlCol="0">
            <a:spAutoFit/>
          </a:bodyPr>
          <a:lstStyle/>
          <a:p>
            <a:r>
              <a:rPr lang="el-GR" dirty="0" smtClean="0"/>
              <a:t>6.000.000 Σύριοι πρόσφυγες βρίσκονται</a:t>
            </a:r>
          </a:p>
          <a:p>
            <a:r>
              <a:rPr lang="el-GR" dirty="0" smtClean="0"/>
              <a:t>πρόσφυγες στο εξωτερικό+ 4.000.000 είναι</a:t>
            </a:r>
          </a:p>
          <a:p>
            <a:r>
              <a:rPr lang="el-GR" dirty="0" smtClean="0"/>
              <a:t>Πρόσφυγες εντός της Συρίας</a:t>
            </a:r>
          </a:p>
          <a:p>
            <a:r>
              <a:rPr lang="el-GR" dirty="0" smtClean="0"/>
              <a:t>(σύνολο γύρω στα 11.000.000).Ο ένας στους </a:t>
            </a:r>
          </a:p>
          <a:p>
            <a:r>
              <a:rPr lang="el-GR" dirty="0" smtClean="0"/>
              <a:t> δύο Σύριους έχει χάσει το σπίτι του</a:t>
            </a:r>
            <a:endParaRPr lang="el-GR" dirty="0"/>
          </a:p>
        </p:txBody>
      </p:sp>
    </p:spTree>
    <p:extLst>
      <p:ext uri="{BB962C8B-B14F-4D97-AF65-F5344CB8AC3E}">
        <p14:creationId xmlns:p14="http://schemas.microsoft.com/office/powerpoint/2010/main" val="26733660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ΑΥΤΟΙ ΔΕΝ ΧΩΡΑΝΕ</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484784"/>
            <a:ext cx="3760664" cy="2507109"/>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260648"/>
            <a:ext cx="3231689" cy="5733256"/>
          </a:xfrm>
          <a:prstGeom prst="rect">
            <a:avLst/>
          </a:prstGeom>
        </p:spPr>
      </p:pic>
      <p:sp>
        <p:nvSpPr>
          <p:cNvPr id="6" name="TextBox 5"/>
          <p:cNvSpPr txBox="1"/>
          <p:nvPr/>
        </p:nvSpPr>
        <p:spPr>
          <a:xfrm>
            <a:off x="251520" y="5498068"/>
            <a:ext cx="4464496" cy="523220"/>
          </a:xfrm>
          <a:prstGeom prst="rect">
            <a:avLst/>
          </a:prstGeom>
          <a:noFill/>
        </p:spPr>
        <p:txBody>
          <a:bodyPr wrap="square" rtlCol="0">
            <a:spAutoFit/>
          </a:bodyPr>
          <a:lstStyle/>
          <a:p>
            <a:r>
              <a:rPr lang="el-GR" sz="2800" dirty="0" smtClean="0"/>
              <a:t>ΕΙΔΟΜΕΝΗ</a:t>
            </a:r>
            <a:r>
              <a:rPr lang="el-GR" sz="2800" dirty="0" smtClean="0"/>
              <a:t>, ΚΙΛΚΙΣ, ΕΛΛΑΔΑ</a:t>
            </a:r>
            <a:endParaRPr lang="el-GR" sz="2800" dirty="0"/>
          </a:p>
        </p:txBody>
      </p:sp>
    </p:spTree>
    <p:extLst>
      <p:ext uri="{BB962C8B-B14F-4D97-AF65-F5344CB8AC3E}">
        <p14:creationId xmlns:p14="http://schemas.microsoft.com/office/powerpoint/2010/main" val="1404931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03648" y="476672"/>
            <a:ext cx="5040560" cy="838200"/>
          </a:xfrm>
        </p:spPr>
        <p:txBody>
          <a:bodyPr/>
          <a:lstStyle/>
          <a:p>
            <a:r>
              <a:rPr lang="el-GR" dirty="0" smtClean="0"/>
              <a:t>Αυτοι δεν χωρουσαν…</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664" y="1268760"/>
            <a:ext cx="5644526" cy="4032448"/>
          </a:xfrm>
        </p:spPr>
      </p:pic>
      <p:sp>
        <p:nvSpPr>
          <p:cNvPr id="5" name="TextBox 4"/>
          <p:cNvSpPr txBox="1"/>
          <p:nvPr/>
        </p:nvSpPr>
        <p:spPr>
          <a:xfrm>
            <a:off x="1547664" y="5517232"/>
            <a:ext cx="5976664" cy="1015663"/>
          </a:xfrm>
          <a:prstGeom prst="rect">
            <a:avLst/>
          </a:prstGeom>
          <a:noFill/>
        </p:spPr>
        <p:txBody>
          <a:bodyPr wrap="square" rtlCol="0">
            <a:spAutoFit/>
          </a:bodyPr>
          <a:lstStyle/>
          <a:p>
            <a:r>
              <a:rPr lang="el-GR" sz="2000" dirty="0" smtClean="0"/>
              <a:t>Έλληνες πρόσφυγες ή «τουρκόσποροι» (κατά την αντίληψη των ρατσιστών της εποχής), σε πρόχειρα καταλύματα στο  Θησείο, το 1922</a:t>
            </a:r>
            <a:endParaRPr lang="el-GR" sz="2000" dirty="0"/>
          </a:p>
        </p:txBody>
      </p:sp>
    </p:spTree>
    <p:extLst>
      <p:ext uri="{BB962C8B-B14F-4D97-AF65-F5344CB8AC3E}">
        <p14:creationId xmlns:p14="http://schemas.microsoft.com/office/powerpoint/2010/main" val="3350716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Αυτοι δεν χωρανε σπιτι   </a:t>
            </a:r>
            <a:r>
              <a:rPr lang="el-GR" dirty="0" err="1" smtClean="0"/>
              <a:t>τουσ</a:t>
            </a:r>
            <a:r>
              <a:rPr lang="el-GR" dirty="0" smtClean="0"/>
              <a:t>…</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3937" y="1410009"/>
            <a:ext cx="6142399" cy="3931135"/>
          </a:xfrm>
        </p:spPr>
      </p:pic>
      <p:sp>
        <p:nvSpPr>
          <p:cNvPr id="5" name="TextBox 4"/>
          <p:cNvSpPr txBox="1"/>
          <p:nvPr/>
        </p:nvSpPr>
        <p:spPr>
          <a:xfrm>
            <a:off x="1403648" y="5733256"/>
            <a:ext cx="6192688" cy="523220"/>
          </a:xfrm>
          <a:prstGeom prst="rect">
            <a:avLst/>
          </a:prstGeom>
          <a:noFill/>
        </p:spPr>
        <p:txBody>
          <a:bodyPr wrap="square" rtlCol="0">
            <a:spAutoFit/>
          </a:bodyPr>
          <a:lstStyle/>
          <a:p>
            <a:r>
              <a:rPr lang="el-GR" sz="2800" b="1" dirty="0" smtClean="0"/>
              <a:t>ΠΟΛΗ ΝΤΕΙΛ  ΑΡ  ΖΟΡ, ΣΥΡΙΑ</a:t>
            </a:r>
            <a:endParaRPr lang="el-GR" sz="2800" b="1" dirty="0"/>
          </a:p>
        </p:txBody>
      </p:sp>
    </p:spTree>
    <p:extLst>
      <p:ext uri="{BB962C8B-B14F-4D97-AF65-F5344CB8AC3E}">
        <p14:creationId xmlns:p14="http://schemas.microsoft.com/office/powerpoint/2010/main" val="3832763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Αυτοι δεν χωρανε σπιτι   </a:t>
            </a:r>
            <a:r>
              <a:rPr lang="el-GR" dirty="0" err="1"/>
              <a:t>τουσ</a:t>
            </a:r>
            <a:r>
              <a:rPr lang="el-GR" dirty="0" smtClean="0"/>
              <a:t>… </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556792"/>
            <a:ext cx="6191250" cy="3714750"/>
          </a:xfrm>
        </p:spPr>
      </p:pic>
      <p:sp>
        <p:nvSpPr>
          <p:cNvPr id="5" name="TextBox 4"/>
          <p:cNvSpPr txBox="1"/>
          <p:nvPr/>
        </p:nvSpPr>
        <p:spPr>
          <a:xfrm>
            <a:off x="1331640" y="5577780"/>
            <a:ext cx="2081019" cy="369332"/>
          </a:xfrm>
          <a:prstGeom prst="rect">
            <a:avLst/>
          </a:prstGeom>
          <a:noFill/>
        </p:spPr>
        <p:txBody>
          <a:bodyPr wrap="none" rtlCol="0">
            <a:spAutoFit/>
          </a:bodyPr>
          <a:lstStyle/>
          <a:p>
            <a:r>
              <a:rPr lang="el-GR" dirty="0" smtClean="0"/>
              <a:t>ΠΟΛΗ </a:t>
            </a:r>
            <a:r>
              <a:rPr lang="en-US" dirty="0" smtClean="0"/>
              <a:t>HOMS</a:t>
            </a:r>
            <a:r>
              <a:rPr lang="el-GR" dirty="0" smtClean="0"/>
              <a:t>, ΣΥΡΙΑ</a:t>
            </a:r>
            <a:endParaRPr lang="el-GR" dirty="0"/>
          </a:p>
        </p:txBody>
      </p:sp>
    </p:spTree>
    <p:extLst>
      <p:ext uri="{BB962C8B-B14F-4D97-AF65-F5344CB8AC3E}">
        <p14:creationId xmlns:p14="http://schemas.microsoft.com/office/powerpoint/2010/main" val="3491800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ΑΥΤΟΙ ΕΠΑΨΑΝ ΝΑ ΧΩΡΑΝΕ…</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556792"/>
            <a:ext cx="3390989" cy="4525962"/>
          </a:xfrm>
        </p:spPr>
      </p:pic>
      <p:sp>
        <p:nvSpPr>
          <p:cNvPr id="5" name="TextBox 4"/>
          <p:cNvSpPr txBox="1"/>
          <p:nvPr/>
        </p:nvSpPr>
        <p:spPr>
          <a:xfrm>
            <a:off x="4355976" y="5661248"/>
            <a:ext cx="3816424" cy="584775"/>
          </a:xfrm>
          <a:prstGeom prst="rect">
            <a:avLst/>
          </a:prstGeom>
          <a:noFill/>
        </p:spPr>
        <p:txBody>
          <a:bodyPr wrap="square" rtlCol="0">
            <a:spAutoFit/>
          </a:bodyPr>
          <a:lstStyle/>
          <a:p>
            <a:r>
              <a:rPr lang="el-GR" sz="3200" dirty="0" smtClean="0"/>
              <a:t>ΣΥΡΙΑ</a:t>
            </a:r>
            <a:endParaRPr lang="el-GR" sz="3200" dirty="0"/>
          </a:p>
        </p:txBody>
      </p:sp>
      <p:pic>
        <p:nvPicPr>
          <p:cNvPr id="3" name="Εικόνα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556792"/>
            <a:ext cx="3810000" cy="2857500"/>
          </a:xfrm>
          <a:prstGeom prst="rect">
            <a:avLst/>
          </a:prstGeom>
        </p:spPr>
      </p:pic>
    </p:spTree>
    <p:extLst>
      <p:ext uri="{BB962C8B-B14F-4D97-AF65-F5344CB8AC3E}">
        <p14:creationId xmlns:p14="http://schemas.microsoft.com/office/powerpoint/2010/main" val="1772361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2.ΝΑ </a:t>
            </a:r>
            <a:r>
              <a:rPr lang="el-GR" dirty="0"/>
              <a:t>ΕΜΕΝΑΝ ΝΑ </a:t>
            </a:r>
            <a:r>
              <a:rPr lang="el-GR" dirty="0" smtClean="0"/>
              <a:t>ΠΟΛΕΜΗΣΟΥΝ </a:t>
            </a:r>
            <a:endParaRPr lang="el-GR" dirty="0"/>
          </a:p>
        </p:txBody>
      </p:sp>
      <p:sp>
        <p:nvSpPr>
          <p:cNvPr id="3" name="Θέση περιεχομένου 2"/>
          <p:cNvSpPr>
            <a:spLocks noGrp="1"/>
          </p:cNvSpPr>
          <p:nvPr>
            <p:ph idx="1"/>
          </p:nvPr>
        </p:nvSpPr>
        <p:spPr/>
        <p:txBody>
          <a:bodyPr>
            <a:normAutofit/>
          </a:bodyPr>
          <a:lstStyle/>
          <a:p>
            <a:r>
              <a:rPr lang="el-GR" sz="2400" dirty="0" smtClean="0"/>
              <a:t>Α. Υπάρχουν </a:t>
            </a:r>
            <a:r>
              <a:rPr lang="el-GR" sz="2400" dirty="0"/>
              <a:t>περίπου 40 αντιμαχόμενες πλευρές που σφάζονται με όλους τους δυνατούς τρόπους σε όλη την Συριακή επικράτεια της </a:t>
            </a:r>
            <a:r>
              <a:rPr lang="el-GR" sz="2400" dirty="0" smtClean="0"/>
              <a:t>Συρίας. Άντρες</a:t>
            </a:r>
            <a:r>
              <a:rPr lang="el-GR" sz="2400" dirty="0"/>
              <a:t>, γυναίκες, παιδιά και ηλικιωμένοι βιάζονται , σκοτώνονται ή πωλούνται ως </a:t>
            </a:r>
            <a:r>
              <a:rPr lang="el-GR" sz="2400" dirty="0" smtClean="0"/>
              <a:t>σκλάβοι (</a:t>
            </a:r>
            <a:r>
              <a:rPr lang="el-GR" sz="2400" dirty="0"/>
              <a:t>τακτικές  του ISIS</a:t>
            </a:r>
            <a:r>
              <a:rPr lang="el-GR" sz="2400" dirty="0" smtClean="0"/>
              <a:t>). Συχνά </a:t>
            </a:r>
            <a:r>
              <a:rPr lang="el-GR" sz="2400" dirty="0"/>
              <a:t>άντρες </a:t>
            </a:r>
            <a:r>
              <a:rPr lang="el-GR" sz="2400" dirty="0" smtClean="0"/>
              <a:t>απάγονται </a:t>
            </a:r>
            <a:r>
              <a:rPr lang="el-GR" sz="2400" dirty="0"/>
              <a:t>για να πολεμήσουν με το ζόρι, από την μία ή την άλλη πλευρά</a:t>
            </a:r>
            <a:r>
              <a:rPr lang="el-GR" sz="2400" dirty="0" smtClean="0"/>
              <a:t>.</a:t>
            </a:r>
          </a:p>
          <a:p>
            <a:endParaRPr lang="el-GR" sz="2400" dirty="0"/>
          </a:p>
          <a:p>
            <a:r>
              <a:rPr lang="el-GR" sz="2400" dirty="0" smtClean="0"/>
              <a:t> Αυτοί </a:t>
            </a:r>
            <a:r>
              <a:rPr lang="el-GR" sz="2400" dirty="0"/>
              <a:t>οι άνθρωποι λοιπόν, φεύγουν για να γλιτώσουν την σφαγή, την αναγκαστική στρατολόγηση ή ακόμη και να βοηθήσουν οικονομικά την οικογένειά τους από το εξωτερικό</a:t>
            </a:r>
            <a:r>
              <a:rPr lang="el-GR" sz="2400" dirty="0" smtClean="0"/>
              <a:t>. </a:t>
            </a:r>
            <a:endParaRPr lang="el-GR" sz="2400" dirty="0"/>
          </a:p>
        </p:txBody>
      </p:sp>
    </p:spTree>
    <p:extLst>
      <p:ext uri="{BB962C8B-B14F-4D97-AF65-F5344CB8AC3E}">
        <p14:creationId xmlns:p14="http://schemas.microsoft.com/office/powerpoint/2010/main" val="106769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628800"/>
            <a:ext cx="3384376" cy="2290962"/>
          </a:xfrm>
        </p:spPr>
      </p:pic>
      <p:sp>
        <p:nvSpPr>
          <p:cNvPr id="5" name="Τίτλος 1"/>
          <p:cNvSpPr>
            <a:spLocks noGrp="1"/>
          </p:cNvSpPr>
          <p:nvPr>
            <p:ph type="title"/>
          </p:nvPr>
        </p:nvSpPr>
        <p:spPr>
          <a:xfrm>
            <a:off x="304800" y="457200"/>
            <a:ext cx="8686800" cy="838200"/>
          </a:xfrm>
        </p:spPr>
        <p:txBody>
          <a:bodyPr/>
          <a:lstStyle/>
          <a:p>
            <a:r>
              <a:rPr lang="el-GR" dirty="0" smtClean="0"/>
              <a:t>2.ΝΑ </a:t>
            </a:r>
            <a:r>
              <a:rPr lang="el-GR" dirty="0"/>
              <a:t>ΕΜΕΝΑΝ ΝΑ </a:t>
            </a:r>
            <a:r>
              <a:rPr lang="el-GR" dirty="0" smtClean="0"/>
              <a:t>ΠΟΛΕΜΗΣΟΥΝ </a:t>
            </a:r>
            <a:endParaRPr lang="el-GR" dirty="0"/>
          </a:p>
        </p:txBody>
      </p:sp>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1385744"/>
            <a:ext cx="5184576" cy="3456384"/>
          </a:xfrm>
          <a:prstGeom prst="rect">
            <a:avLst/>
          </a:prstGeom>
        </p:spPr>
      </p:pic>
      <p:pic>
        <p:nvPicPr>
          <p:cNvPr id="7" name="Εικόνα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876" y="4221088"/>
            <a:ext cx="3427462" cy="1996953"/>
          </a:xfrm>
          <a:prstGeom prst="rect">
            <a:avLst/>
          </a:prstGeom>
        </p:spPr>
      </p:pic>
    </p:spTree>
    <p:extLst>
      <p:ext uri="{BB962C8B-B14F-4D97-AF65-F5344CB8AC3E}">
        <p14:creationId xmlns:p14="http://schemas.microsoft.com/office/powerpoint/2010/main" val="1113590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type="title"/>
          </p:nvPr>
        </p:nvSpPr>
        <p:spPr>
          <a:xfrm>
            <a:off x="323528" y="0"/>
            <a:ext cx="8686800" cy="838200"/>
          </a:xfrm>
        </p:spPr>
        <p:txBody>
          <a:bodyPr/>
          <a:lstStyle/>
          <a:p>
            <a:r>
              <a:rPr lang="el-GR" dirty="0" smtClean="0"/>
              <a:t>2.ΝΑ </a:t>
            </a:r>
            <a:r>
              <a:rPr lang="el-GR" dirty="0"/>
              <a:t>ΕΜΕΝΑΝ ΝΑ </a:t>
            </a:r>
            <a:r>
              <a:rPr lang="el-GR" dirty="0" smtClean="0"/>
              <a:t>ΠΟΛΕΜΗΣΟΥΝ </a:t>
            </a:r>
            <a:endParaRPr lang="el-GR" dirty="0"/>
          </a:p>
        </p:txBody>
      </p:sp>
      <p:sp>
        <p:nvSpPr>
          <p:cNvPr id="6" name="TextBox 5"/>
          <p:cNvSpPr txBox="1"/>
          <p:nvPr/>
        </p:nvSpPr>
        <p:spPr>
          <a:xfrm>
            <a:off x="539552" y="1196752"/>
            <a:ext cx="7920880" cy="1569660"/>
          </a:xfrm>
          <a:prstGeom prst="rect">
            <a:avLst/>
          </a:prstGeom>
          <a:noFill/>
        </p:spPr>
        <p:txBody>
          <a:bodyPr wrap="square" rtlCol="0">
            <a:spAutoFit/>
          </a:bodyPr>
          <a:lstStyle/>
          <a:p>
            <a:r>
              <a:rPr lang="el-GR" sz="2400" dirty="0"/>
              <a:t>Β.230.000 νέοι-ες πτυχιούχοι, εγκατέλειψαν την Ελλάδα-σε καιρό ειρήνης- για μία καλύτερη θέση εργασίας ή ποιότητας ζωής στο εξωτερικό. Αυτοί λοιπόν, με αυτό το σκεπτικό, γιατί δεν έμειναν « να πολεμήσουν</a:t>
            </a:r>
            <a:r>
              <a:rPr lang="el-GR" sz="2400" dirty="0" smtClean="0"/>
              <a:t>»? </a:t>
            </a:r>
            <a:endParaRPr lang="el-GR" sz="2400" dirty="0"/>
          </a:p>
        </p:txBody>
      </p:sp>
      <p:pic>
        <p:nvPicPr>
          <p:cNvPr id="8" name="Εικόνα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512" y="3140967"/>
            <a:ext cx="3723456" cy="2500423"/>
          </a:xfrm>
          <a:prstGeom prst="rect">
            <a:avLst/>
          </a:prstGeom>
        </p:spPr>
      </p:pic>
      <p:pic>
        <p:nvPicPr>
          <p:cNvPr id="9" name="Εικόνα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140966"/>
            <a:ext cx="3338194" cy="2500423"/>
          </a:xfrm>
          <a:prstGeom prst="rect">
            <a:avLst/>
          </a:prstGeom>
        </p:spPr>
      </p:pic>
    </p:spTree>
    <p:extLst>
      <p:ext uri="{BB962C8B-B14F-4D97-AF65-F5344CB8AC3E}">
        <p14:creationId xmlns:p14="http://schemas.microsoft.com/office/powerpoint/2010/main" val="3740792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412776"/>
            <a:ext cx="5904656" cy="4419266"/>
          </a:xfrm>
        </p:spPr>
      </p:pic>
      <p:sp>
        <p:nvSpPr>
          <p:cNvPr id="4" name="Τίτλος 1"/>
          <p:cNvSpPr>
            <a:spLocks noGrp="1"/>
          </p:cNvSpPr>
          <p:nvPr>
            <p:ph type="title"/>
          </p:nvPr>
        </p:nvSpPr>
        <p:spPr/>
        <p:txBody>
          <a:bodyPr>
            <a:normAutofit fontScale="90000"/>
          </a:bodyPr>
          <a:lstStyle/>
          <a:p>
            <a:r>
              <a:rPr lang="el-GR" dirty="0"/>
              <a:t>3.ΟΠΟΙΟΣ ΘΕΛΕΙ ΠΡΟΣΦΥΓΕΣ ΝΑ ΤΟΥΣ ΠΑΡΕΙ ΣΠΙΤΙ ΤΟΥ</a:t>
            </a:r>
            <a:r>
              <a:rPr lang="el-GR" dirty="0" smtClean="0"/>
              <a:t>.  </a:t>
            </a:r>
            <a:endParaRPr lang="el-GR" dirty="0"/>
          </a:p>
        </p:txBody>
      </p:sp>
      <p:sp>
        <p:nvSpPr>
          <p:cNvPr id="6" name="TextBox 5"/>
          <p:cNvSpPr txBox="1"/>
          <p:nvPr/>
        </p:nvSpPr>
        <p:spPr>
          <a:xfrm>
            <a:off x="1115616" y="6093296"/>
            <a:ext cx="6624736" cy="369332"/>
          </a:xfrm>
          <a:prstGeom prst="rect">
            <a:avLst/>
          </a:prstGeom>
          <a:noFill/>
        </p:spPr>
        <p:txBody>
          <a:bodyPr wrap="square" rtlCol="0">
            <a:spAutoFit/>
          </a:bodyPr>
          <a:lstStyle/>
          <a:p>
            <a:r>
              <a:rPr lang="el-GR" dirty="0" smtClean="0"/>
              <a:t>ΕΛΛΗΝΕΣ ΠΡΟΣΦΥΓΕΣ ΣΤΟ ΧΑΛΕΠΙ ΤΗΣ ΣΥΡΙΑΣ,1922</a:t>
            </a:r>
            <a:endParaRPr lang="el-GR" dirty="0"/>
          </a:p>
        </p:txBody>
      </p:sp>
    </p:spTree>
    <p:extLst>
      <p:ext uri="{BB962C8B-B14F-4D97-AF65-F5344CB8AC3E}">
        <p14:creationId xmlns:p14="http://schemas.microsoft.com/office/powerpoint/2010/main" val="30793496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3.ΟΠΟΙΟΣ ΘΕΛΕΙ ΠΡΟΣΦΥΓΕΣ ΝΑ ΤΟΥΣ ΠΑΡΕΙ ΣΠΙΤΙ ΤΟΥ</a:t>
            </a:r>
            <a:r>
              <a:rPr lang="el-GR" dirty="0" smtClean="0"/>
              <a:t>. </a:t>
            </a:r>
            <a:endParaRPr lang="el-GR" dirty="0"/>
          </a:p>
        </p:txBody>
      </p:sp>
      <p:sp>
        <p:nvSpPr>
          <p:cNvPr id="3" name="Θέση περιεχομένου 2"/>
          <p:cNvSpPr>
            <a:spLocks noGrp="1"/>
          </p:cNvSpPr>
          <p:nvPr>
            <p:ph idx="1"/>
          </p:nvPr>
        </p:nvSpPr>
        <p:spPr/>
        <p:txBody>
          <a:bodyPr>
            <a:normAutofit/>
          </a:bodyPr>
          <a:lstStyle/>
          <a:p>
            <a:r>
              <a:rPr lang="el-GR" sz="2400" dirty="0" err="1" smtClean="0"/>
              <a:t>Α.Τους</a:t>
            </a:r>
            <a:r>
              <a:rPr lang="el-GR" sz="2400" dirty="0" smtClean="0"/>
              <a:t> </a:t>
            </a:r>
            <a:r>
              <a:rPr lang="el-GR" sz="2400" dirty="0"/>
              <a:t>πήραμε, το σπίτι μας είναι η Ελλάδα, όπως πήρανε και αυτοί  τους Έλληνες πρόσφυγες το 1922</a:t>
            </a:r>
            <a:r>
              <a:rPr lang="el-GR" sz="2400" dirty="0" smtClean="0"/>
              <a:t>.</a:t>
            </a:r>
          </a:p>
          <a:p>
            <a:endParaRPr lang="el-GR" sz="2400" dirty="0"/>
          </a:p>
          <a:p>
            <a:r>
              <a:rPr lang="el-GR" sz="2400" dirty="0" err="1" smtClean="0"/>
              <a:t>Β.Για</a:t>
            </a:r>
            <a:r>
              <a:rPr lang="el-GR" sz="2400" dirty="0" smtClean="0"/>
              <a:t> </a:t>
            </a:r>
            <a:r>
              <a:rPr lang="el-GR" sz="2400" dirty="0"/>
              <a:t>πολλούς μια άγνωστη πτυχή της εθνικής καταστροφής  που έλαβε χώρα στις αρχές του προηγούμενου αιώνα</a:t>
            </a:r>
            <a:r>
              <a:rPr lang="el-GR" sz="2400" dirty="0" smtClean="0"/>
              <a:t>, όταν </a:t>
            </a:r>
            <a:r>
              <a:rPr lang="el-GR" sz="2400" dirty="0"/>
              <a:t>Έλληνες πρόσφυγες καταφεύγουν στο Χαλέπι της Συρίας, προκειμένου να αποφύγουν την σφαγή από τις ορδές του Κεμάλ Αττατούρκ. Οι κάτοικοι τους </a:t>
            </a:r>
            <a:r>
              <a:rPr lang="el-GR" sz="2400" dirty="0" err="1"/>
              <a:t>Χαλεπίου</a:t>
            </a:r>
            <a:r>
              <a:rPr lang="el-GR" sz="2400" dirty="0"/>
              <a:t> τους τάισαν, τους έδωσαν στέγη, τους καλωσόρισαν, τους πήραν σπίτι τους. </a:t>
            </a:r>
            <a:r>
              <a:rPr lang="el-GR" sz="2400" dirty="0" smtClean="0"/>
              <a:t> </a:t>
            </a:r>
            <a:endParaRPr lang="el-GR" sz="2400" dirty="0"/>
          </a:p>
        </p:txBody>
      </p:sp>
    </p:spTree>
    <p:extLst>
      <p:ext uri="{BB962C8B-B14F-4D97-AF65-F5344CB8AC3E}">
        <p14:creationId xmlns:p14="http://schemas.microsoft.com/office/powerpoint/2010/main" val="19237173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3.ΟΠΟΙΟΣ ΘΕΛΕΙ ΠΡΟΣΦΥΓΕΣ ΝΑ ΤΟΥΣ ΠΑΡΕΙ ΣΠΙΤΙ ΤΟΥ. </a:t>
            </a:r>
            <a:r>
              <a:rPr lang="en-US" dirty="0" smtClean="0"/>
              <a:t> </a:t>
            </a:r>
            <a:endParaRPr lang="el-GR" dirty="0"/>
          </a:p>
        </p:txBody>
      </p:sp>
      <p:sp>
        <p:nvSpPr>
          <p:cNvPr id="3" name="Θέση περιεχομένου 2"/>
          <p:cNvSpPr>
            <a:spLocks noGrp="1"/>
          </p:cNvSpPr>
          <p:nvPr>
            <p:ph idx="1"/>
          </p:nvPr>
        </p:nvSpPr>
        <p:spPr/>
        <p:txBody>
          <a:bodyPr>
            <a:normAutofit/>
          </a:bodyPr>
          <a:lstStyle/>
          <a:p>
            <a:r>
              <a:rPr lang="el-GR" sz="2000" dirty="0"/>
              <a:t>Οι Σύριοι </a:t>
            </a:r>
            <a:r>
              <a:rPr lang="el-GR" sz="2000" dirty="0" smtClean="0"/>
              <a:t>τους πήραν σπίτι </a:t>
            </a:r>
            <a:r>
              <a:rPr lang="el-GR" sz="2000" dirty="0" err="1" smtClean="0"/>
              <a:t>τους.Οι</a:t>
            </a:r>
            <a:r>
              <a:rPr lang="el-GR" sz="2000" dirty="0" smtClean="0"/>
              <a:t> Σύριοι έχουν </a:t>
            </a:r>
            <a:r>
              <a:rPr lang="el-GR" sz="2000" dirty="0"/>
              <a:t>προσφέρει άσυλο , τροφή και στέγη στους πρόσφυγες που διέφυγαν απ τις στρατιές του Ιμπραήμ Πασά το 1839, στους </a:t>
            </a:r>
            <a:r>
              <a:rPr lang="el-GR" sz="2000" dirty="0" err="1"/>
              <a:t>Κιρκασιανούς</a:t>
            </a:r>
            <a:r>
              <a:rPr lang="el-GR" sz="2000" dirty="0"/>
              <a:t>  πρόσφυγες το 1860, στους Αρμένιους πρόσφυγες το </a:t>
            </a:r>
            <a:r>
              <a:rPr lang="el-GR" sz="2000" dirty="0" smtClean="0"/>
              <a:t>1914,στους ‘</a:t>
            </a:r>
            <a:r>
              <a:rPr lang="el-GR" sz="2000" dirty="0" err="1" smtClean="0"/>
              <a:t>Ελληνες</a:t>
            </a:r>
            <a:r>
              <a:rPr lang="el-GR" sz="2000" dirty="0" smtClean="0"/>
              <a:t> της </a:t>
            </a:r>
            <a:r>
              <a:rPr lang="el-GR" sz="2000" dirty="0" err="1" smtClean="0"/>
              <a:t>Μικράς</a:t>
            </a:r>
            <a:r>
              <a:rPr lang="el-GR" sz="2000" dirty="0" smtClean="0"/>
              <a:t> Ασίας το 1922 στους </a:t>
            </a:r>
            <a:r>
              <a:rPr lang="el-GR" sz="2000" dirty="0"/>
              <a:t>Παλαιστίνιους πρόσφυγες το 1948 και το 1967,στους πρόσφυγες απ το Κουβέιτ το 1990, στους πρόσφυγες απ τον Λίβανο το </a:t>
            </a:r>
            <a:r>
              <a:rPr lang="el-GR" sz="2000" dirty="0" smtClean="0"/>
              <a:t>1996 και το 2006, </a:t>
            </a:r>
            <a:r>
              <a:rPr lang="el-GR" sz="2000" dirty="0"/>
              <a:t>στους πρόσφυγες απ το Ιράκ το </a:t>
            </a:r>
            <a:r>
              <a:rPr lang="el-GR" sz="2000" dirty="0" smtClean="0"/>
              <a:t>2003.</a:t>
            </a:r>
            <a:endParaRPr lang="el-GR" sz="2000"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717032"/>
            <a:ext cx="2231046" cy="1968049"/>
          </a:xfrm>
          <a:prstGeom prst="rect">
            <a:avLst/>
          </a:prstGeom>
        </p:spPr>
      </p:pic>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5974" y="4365104"/>
            <a:ext cx="2950248" cy="1968049"/>
          </a:xfrm>
          <a:prstGeom prst="rect">
            <a:avLst/>
          </a:prstGeom>
        </p:spPr>
      </p:pic>
      <p:pic>
        <p:nvPicPr>
          <p:cNvPr id="6" name="Εικόνα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8072" y="3717032"/>
            <a:ext cx="2908245" cy="1968049"/>
          </a:xfrm>
          <a:prstGeom prst="rect">
            <a:avLst/>
          </a:prstGeom>
        </p:spPr>
      </p:pic>
    </p:spTree>
    <p:extLst>
      <p:ext uri="{BB962C8B-B14F-4D97-AF65-F5344CB8AC3E}">
        <p14:creationId xmlns:p14="http://schemas.microsoft.com/office/powerpoint/2010/main" val="2604636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836712"/>
            <a:ext cx="8686800" cy="838200"/>
          </a:xfrm>
        </p:spPr>
        <p:txBody>
          <a:bodyPr>
            <a:normAutofit fontScale="90000"/>
          </a:bodyPr>
          <a:lstStyle/>
          <a:p>
            <a:r>
              <a:rPr lang="el-GR" sz="3100" dirty="0" smtClean="0"/>
              <a:t>4.ΕΙΝΑΙ </a:t>
            </a:r>
            <a:r>
              <a:rPr lang="el-GR" sz="3100" dirty="0"/>
              <a:t>ΛΑΘΡΟΜΕΤΑΝΑΣΤΕΣ, ΟΙ ΕΛΛΗΝΕΣ ΔΕΝ </a:t>
            </a:r>
            <a:r>
              <a:rPr lang="el-GR" sz="3100" dirty="0" smtClean="0"/>
              <a:t> ΠΗΓΑΙΝΑΝ </a:t>
            </a:r>
            <a:r>
              <a:rPr lang="el-GR" sz="3100" dirty="0"/>
              <a:t>ΠΑΡΑΝΟΜΑ ΣΤΗΝ ΓΕΡΜΑΝΙΑ ΚΑΙ ΤΗΝ ΑΜΕΡΙΚΗ.</a:t>
            </a:r>
            <a:r>
              <a:rPr lang="el-GR" dirty="0"/>
              <a:t/>
            </a:r>
            <a:br>
              <a:rPr lang="el-GR" dirty="0"/>
            </a:br>
            <a:endParaRPr lang="el-GR" dirty="0"/>
          </a:p>
        </p:txBody>
      </p:sp>
      <p:sp>
        <p:nvSpPr>
          <p:cNvPr id="3" name="Θέση περιεχομένου 2"/>
          <p:cNvSpPr>
            <a:spLocks noGrp="1"/>
          </p:cNvSpPr>
          <p:nvPr>
            <p:ph idx="1"/>
          </p:nvPr>
        </p:nvSpPr>
        <p:spPr>
          <a:xfrm>
            <a:off x="251520" y="1988840"/>
            <a:ext cx="8686800" cy="4525963"/>
          </a:xfrm>
        </p:spPr>
        <p:txBody>
          <a:bodyPr>
            <a:normAutofit/>
          </a:bodyPr>
          <a:lstStyle/>
          <a:p>
            <a:r>
              <a:rPr lang="el-GR" sz="2800" b="1" dirty="0"/>
              <a:t>Α</a:t>
            </a:r>
            <a:r>
              <a:rPr lang="el-GR" sz="2800" b="1" dirty="0" smtClean="0"/>
              <a:t>. «ΤΟ ΣΥΝΑΞΑΡΙ ΤΟΥ ΑΝΔΡΕΑ ΚΟΡΔΟΠΑΤΗ»</a:t>
            </a:r>
          </a:p>
          <a:p>
            <a:r>
              <a:rPr lang="el-GR" sz="2000" b="1" dirty="0" smtClean="0"/>
              <a:t>βιβλίο του Θανάση Βαλτινού </a:t>
            </a:r>
          </a:p>
          <a:p>
            <a:r>
              <a:rPr lang="el-GR" sz="2400" b="1" dirty="0" err="1" smtClean="0"/>
              <a:t>Β.Οι</a:t>
            </a:r>
            <a:r>
              <a:rPr lang="el-GR" sz="2400" b="1" dirty="0" smtClean="0"/>
              <a:t> </a:t>
            </a:r>
            <a:r>
              <a:rPr lang="el-GR" sz="2400" b="1" dirty="0"/>
              <a:t>Έλληνες του μεσοπολέμου πήγαιναν είτε νόμιμα, είτε κυρίως παράνομα, στο εξωτερικό, ως πρόσφυγες, όπως και οι τωρινοί πρόσφυγες. Το «ημερολόγιο του Αντρέα </a:t>
            </a:r>
            <a:r>
              <a:rPr lang="el-GR" sz="2400" b="1" dirty="0" err="1"/>
              <a:t>Κορδοπάτη</a:t>
            </a:r>
            <a:r>
              <a:rPr lang="el-GR" sz="2400" b="1" dirty="0"/>
              <a:t>» είναι η αφήγηση του ιδίου ως προσπάθεια να εισέλθει σε Αμερικάνικο έδαφος για 4(!) συνεχόμενες φορές, ως παράνομος πρόσφυγας  στην Αμερική το 1903 </a:t>
            </a:r>
            <a:r>
              <a:rPr lang="el-GR" sz="2400" b="1" dirty="0" smtClean="0"/>
              <a:t>.</a:t>
            </a:r>
            <a:endParaRPr lang="el-GR" sz="2400" b="1" dirty="0"/>
          </a:p>
        </p:txBody>
      </p:sp>
    </p:spTree>
    <p:extLst>
      <p:ext uri="{BB962C8B-B14F-4D97-AF65-F5344CB8AC3E}">
        <p14:creationId xmlns:p14="http://schemas.microsoft.com/office/powerpoint/2010/main" val="2646901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36158" y="692696"/>
            <a:ext cx="8686800" cy="838200"/>
          </a:xfrm>
        </p:spPr>
        <p:txBody>
          <a:bodyPr>
            <a:normAutofit fontScale="90000"/>
          </a:bodyPr>
          <a:lstStyle/>
          <a:p>
            <a:r>
              <a:rPr lang="el-GR" dirty="0" smtClean="0"/>
              <a:t>4.ΕΙΝΑΙ </a:t>
            </a:r>
            <a:r>
              <a:rPr lang="el-GR" dirty="0"/>
              <a:t>ΛΑΘΡΟΜΕΤΑΝΑΣΤΕΣ, ΟΙ ΕΛΛΗΝΕΣ ΔΕΝ ΠΗΓΑΙΝΑΝ ΠΑΡΑΝΟΜΑ ΣΤΗΝ ΓΕΡΜΑΝΙΑ ΚΑΙ ΤΗΝ ΑΜΕΡΙΚΗ.</a:t>
            </a:r>
            <a:br>
              <a:rPr lang="el-GR" dirty="0"/>
            </a:br>
            <a:endParaRPr lang="el-GR" dirty="0"/>
          </a:p>
        </p:txBody>
      </p:sp>
      <p:sp>
        <p:nvSpPr>
          <p:cNvPr id="3" name="Θέση περιεχομένου 2"/>
          <p:cNvSpPr>
            <a:spLocks noGrp="1"/>
          </p:cNvSpPr>
          <p:nvPr>
            <p:ph idx="1"/>
          </p:nvPr>
        </p:nvSpPr>
        <p:spPr>
          <a:xfrm>
            <a:off x="251520" y="1844824"/>
            <a:ext cx="8686800" cy="4525963"/>
          </a:xfrm>
        </p:spPr>
        <p:txBody>
          <a:bodyPr>
            <a:normAutofit/>
          </a:bodyPr>
          <a:lstStyle/>
          <a:p>
            <a:r>
              <a:rPr lang="el-GR" sz="2000" dirty="0"/>
              <a:t>Χιλιάδες Έλληνες  από το 1890 μέχρι το 1920 </a:t>
            </a:r>
            <a:r>
              <a:rPr lang="el-GR" sz="2000" dirty="0" smtClean="0"/>
              <a:t>στοιβάζονταν </a:t>
            </a:r>
            <a:r>
              <a:rPr lang="el-GR" sz="2000" dirty="0"/>
              <a:t>σε  αμπάρια εμπορικών πλοίων και σε τρένα  προκειμένου να προσεγγίσουν την «</a:t>
            </a:r>
            <a:r>
              <a:rPr lang="el-GR" sz="2000" dirty="0" err="1"/>
              <a:t>γή</a:t>
            </a:r>
            <a:r>
              <a:rPr lang="el-GR" sz="2000" dirty="0"/>
              <a:t> της επαγγελίας» όποια και αν ήταν αυτή ,  Γερμανία,  Αυστραλία,Αμερική.350.000 </a:t>
            </a:r>
            <a:r>
              <a:rPr lang="el-GR" sz="2000" dirty="0" smtClean="0"/>
              <a:t>Έλληνες (οι </a:t>
            </a:r>
            <a:r>
              <a:rPr lang="el-GR" sz="2000" dirty="0"/>
              <a:t>μισοί </a:t>
            </a:r>
            <a:r>
              <a:rPr lang="el-GR" sz="2000" dirty="0" err="1" smtClean="0"/>
              <a:t>Πελλοπονήσιοι</a:t>
            </a:r>
            <a:r>
              <a:rPr lang="el-GR" sz="2000" dirty="0" smtClean="0"/>
              <a:t>), </a:t>
            </a:r>
            <a:r>
              <a:rPr lang="el-GR" sz="2000" dirty="0"/>
              <a:t>μετανάστευσαν στην Αμερική την περίοδο που περιγράφουμε, </a:t>
            </a:r>
            <a:r>
              <a:rPr lang="el-GR" sz="2000" dirty="0" smtClean="0"/>
              <a:t>αφήνοντας </a:t>
            </a:r>
            <a:r>
              <a:rPr lang="el-GR" sz="2000" dirty="0"/>
              <a:t>πίσω τους μία κατεστραμμένη χώρα από πολέμους, χρεοκοπία και εμφύλιες συρράξεις</a:t>
            </a: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3933056"/>
            <a:ext cx="3359274" cy="2499096"/>
          </a:xfrm>
          <a:prstGeom prst="rect">
            <a:avLst/>
          </a:prstGeom>
        </p:spPr>
      </p:pic>
    </p:spTree>
    <p:extLst>
      <p:ext uri="{BB962C8B-B14F-4D97-AF65-F5344CB8AC3E}">
        <p14:creationId xmlns:p14="http://schemas.microsoft.com/office/powerpoint/2010/main" val="23182589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65539"/>
            <a:ext cx="4224469" cy="3168352"/>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8308" y="3717032"/>
            <a:ext cx="3621371" cy="2727002"/>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19" y="3630771"/>
            <a:ext cx="4224469" cy="2899523"/>
          </a:xfrm>
          <a:prstGeom prst="rect">
            <a:avLst/>
          </a:prstGeom>
        </p:spPr>
      </p:pic>
      <p:pic>
        <p:nvPicPr>
          <p:cNvPr id="7" name="Εικόνα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293921"/>
            <a:ext cx="3479508" cy="2588543"/>
          </a:xfrm>
          <a:prstGeom prst="rect">
            <a:avLst/>
          </a:prstGeom>
        </p:spPr>
      </p:pic>
    </p:spTree>
    <p:extLst>
      <p:ext uri="{BB962C8B-B14F-4D97-AF65-F5344CB8AC3E}">
        <p14:creationId xmlns:p14="http://schemas.microsoft.com/office/powerpoint/2010/main" val="5700904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750" y="1484784"/>
            <a:ext cx="6286500" cy="3514725"/>
          </a:xfrm>
          <a:prstGeom prst="rect">
            <a:avLst/>
          </a:prstGeom>
        </p:spPr>
      </p:pic>
    </p:spTree>
    <p:extLst>
      <p:ext uri="{BB962C8B-B14F-4D97-AF65-F5344CB8AC3E}">
        <p14:creationId xmlns:p14="http://schemas.microsoft.com/office/powerpoint/2010/main" val="573145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674674"/>
            <a:ext cx="7632848" cy="1754326"/>
          </a:xfrm>
          <a:prstGeom prst="rect">
            <a:avLst/>
          </a:prstGeom>
          <a:noFill/>
        </p:spPr>
        <p:txBody>
          <a:bodyPr wrap="square" rtlCol="0">
            <a:spAutoFit/>
          </a:bodyPr>
          <a:lstStyle/>
          <a:p>
            <a:r>
              <a:rPr lang="el-GR" dirty="0"/>
              <a:t>Β.Η πλειονότητα των Ελλήνων είναι ορθόδοξοι χριστιανοί. Σύμφωνα λοιπόν με το  κατά Ματθαίο Ευαγγέλιο [25:31-46]   </a:t>
            </a:r>
            <a:r>
              <a:rPr lang="el-GR" dirty="0" smtClean="0"/>
              <a:t>«πείνασα </a:t>
            </a:r>
            <a:r>
              <a:rPr lang="el-GR" dirty="0"/>
              <a:t>και μου δώσατε να φάω, </a:t>
            </a:r>
            <a:r>
              <a:rPr lang="el-GR" dirty="0" smtClean="0"/>
              <a:t>δίψασα </a:t>
            </a:r>
            <a:r>
              <a:rPr lang="el-GR" dirty="0"/>
              <a:t>και με μου δώσατε να πιώ. </a:t>
            </a:r>
            <a:r>
              <a:rPr lang="el-GR" dirty="0" smtClean="0"/>
              <a:t>Ήμουν </a:t>
            </a:r>
            <a:r>
              <a:rPr lang="el-GR" dirty="0"/>
              <a:t>άρρωστος και με επισκεφτήκατε, ήμουν στην φυλακή και ήρθατε να με δείτε» ρώτησαν οι μαθητές του «κύριε</a:t>
            </a:r>
            <a:r>
              <a:rPr lang="el-GR" dirty="0" smtClean="0"/>
              <a:t>,</a:t>
            </a:r>
            <a:r>
              <a:rPr lang="en-US" dirty="0" smtClean="0"/>
              <a:t> </a:t>
            </a:r>
            <a:r>
              <a:rPr lang="el-GR" dirty="0" smtClean="0"/>
              <a:t>πότε </a:t>
            </a:r>
            <a:r>
              <a:rPr lang="el-GR" dirty="0"/>
              <a:t>τα κάναμε όλα αυτά?» τους απεκρίθη «αν </a:t>
            </a:r>
            <a:r>
              <a:rPr lang="el-GR" dirty="0" smtClean="0"/>
              <a:t>κάνατε </a:t>
            </a:r>
            <a:r>
              <a:rPr lang="el-GR" dirty="0"/>
              <a:t>ένα από  όλα αυτά προς τα αδέρφια μου, τότε το κάνατε προς εμένα» </a:t>
            </a:r>
          </a:p>
        </p:txBody>
      </p:sp>
      <p:sp>
        <p:nvSpPr>
          <p:cNvPr id="3" name="Τίτλος 1"/>
          <p:cNvSpPr txBox="1">
            <a:spLocks/>
          </p:cNvSpPr>
          <p:nvPr/>
        </p:nvSpPr>
        <p:spPr>
          <a:xfrm>
            <a:off x="438608" y="188640"/>
            <a:ext cx="8686800" cy="838200"/>
          </a:xfrm>
          <a:prstGeom prst="rect">
            <a:avLst/>
          </a:prstGeom>
        </p:spPr>
        <p:txBody>
          <a:bodyP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l-GR" sz="2800" dirty="0" smtClean="0"/>
              <a:t>4.ΕΙΝΑΙ ΛΑΘΡΟΜΕΤΑΝΑΣΤΕΣ, ΟΙ ΕΛΛΗΝΕΣ ΔΕΝ ΠΗΓΑΙΝΑΝ ΠΑΡΑΝΟΜΑ ΣΤΗΝ ΓΕΡΜΑΝΙΑ ΚΑΙ ΤΗΝ ΑΜΕΡΙΚΗ.</a:t>
            </a:r>
            <a:br>
              <a:rPr lang="el-GR" sz="2800" dirty="0" smtClean="0"/>
            </a:br>
            <a:endParaRPr lang="el-GR" sz="28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3501008"/>
            <a:ext cx="3745854" cy="2109204"/>
          </a:xfrm>
          <a:prstGeom prst="rect">
            <a:avLst/>
          </a:prstGeom>
        </p:spPr>
      </p:pic>
    </p:spTree>
    <p:extLst>
      <p:ext uri="{BB962C8B-B14F-4D97-AF65-F5344CB8AC3E}">
        <p14:creationId xmlns:p14="http://schemas.microsoft.com/office/powerpoint/2010/main" val="711169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7834" y="279807"/>
            <a:ext cx="7560840" cy="3108543"/>
          </a:xfrm>
          <a:prstGeom prst="rect">
            <a:avLst/>
          </a:prstGeom>
          <a:noFill/>
        </p:spPr>
        <p:txBody>
          <a:bodyPr wrap="square" rtlCol="0">
            <a:spAutoFit/>
          </a:bodyPr>
          <a:lstStyle/>
          <a:p>
            <a:r>
              <a:rPr lang="el-GR" sz="1600" dirty="0" smtClean="0"/>
              <a:t>Γ. Επίσης </a:t>
            </a:r>
            <a:r>
              <a:rPr lang="el-GR" sz="1600" dirty="0"/>
              <a:t>παραθέτουμε το κομμάτι του Ιωσήφ από την </a:t>
            </a:r>
            <a:r>
              <a:rPr lang="el-GR" sz="1600" dirty="0" err="1"/>
              <a:t>Αριμαθαία</a:t>
            </a:r>
            <a:r>
              <a:rPr lang="el-GR" sz="1600" dirty="0"/>
              <a:t> (κατά Ματθαίον 27:57), που ικετεύει τον Πιλάτο να παραλάβει το νεκρό σώμα του Ιησού: </a:t>
            </a:r>
            <a:r>
              <a:rPr lang="el-GR" sz="1400" i="1" dirty="0"/>
              <a:t>«Δώσε μου τούτο τον ξένο, που από βρέφος σαν ξένος φιλοξενήθηκε στον κόσμο. Δώσε μου τούτο τον ξένο, που οι ομόφυλοι από μίσος τον θανατώνουν σαν ξένο. Δώσε μου τούτο τον ξένο, που παραξενεύομαι να βλέπω του θανάτου το (παρά) </a:t>
            </a:r>
            <a:r>
              <a:rPr lang="el-GR" sz="1400" i="1" dirty="0" err="1"/>
              <a:t>ξενο</a:t>
            </a:r>
            <a:r>
              <a:rPr lang="el-GR" sz="1400" i="1" dirty="0"/>
              <a:t>. Δώσε μου τούτο τον ξένο, που ήξερε να φιλοξενεί τους πτωχούς και τους ξένους. Δώσε μου τούτο τον ξένο, που οι Εβραίοι από φθόνο τον αποξένωσαν από τον κόσμο. Δώσε μου τούτο τον ξένο, για να κρύψω σε τάφο, που σαν ξένος δεν είχε που να γείρει το κεφάλι». </a:t>
            </a:r>
            <a:endParaRPr lang="el-GR" sz="1400" i="1" dirty="0" smtClean="0"/>
          </a:p>
          <a:p>
            <a:r>
              <a:rPr lang="el-GR" sz="1600" dirty="0" smtClean="0"/>
              <a:t>Συνοψίζοντας </a:t>
            </a:r>
            <a:r>
              <a:rPr lang="el-GR" sz="1600" dirty="0"/>
              <a:t>λοιπόν,  η παροχή βοήθειας προς τον ξένο κάθε χώρας, φυλής , φύλου, είναι αυτονόητο καθήκον κάθε </a:t>
            </a:r>
            <a:r>
              <a:rPr lang="el-GR" sz="1600" dirty="0" smtClean="0"/>
              <a:t>ανθρώπου, ανεξαρτήτου θρησκείας. Στην </a:t>
            </a:r>
            <a:r>
              <a:rPr lang="el-GR" sz="1600" dirty="0"/>
              <a:t>Μυτιλήνη είδα με τα μάτια μου χριστιανούς, μουσουλμάνους, εβραίους, άθεους, </a:t>
            </a:r>
            <a:r>
              <a:rPr lang="el-GR" sz="1600" dirty="0" smtClean="0"/>
              <a:t>πολιτικές ομάδες, κοινωνικές ομάδες, μεμονωμένα άτομα ,φυλές </a:t>
            </a:r>
            <a:r>
              <a:rPr lang="el-GR" sz="1600" dirty="0"/>
              <a:t>όλων των αποχρώσεων να προσφέρουν βοήθεια προς τους πρόσφυγες</a:t>
            </a:r>
          </a:p>
        </p:txBody>
      </p:sp>
      <p:pic>
        <p:nvPicPr>
          <p:cNvPr id="3" name="Εικόνα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4149080"/>
            <a:ext cx="2520280" cy="1419112"/>
          </a:xfrm>
          <a:prstGeom prst="rect">
            <a:avLst/>
          </a:prstGeom>
        </p:spPr>
      </p:pic>
      <p:pic>
        <p:nvPicPr>
          <p:cNvPr id="4" name="Εικόνα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3573016"/>
            <a:ext cx="1642235" cy="2924944"/>
          </a:xfrm>
          <a:prstGeom prst="rect">
            <a:avLst/>
          </a:prstGeom>
        </p:spPr>
      </p:pic>
      <p:pic>
        <p:nvPicPr>
          <p:cNvPr id="5" name="Εικόνα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176" y="3573016"/>
            <a:ext cx="1642234" cy="2924944"/>
          </a:xfrm>
          <a:prstGeom prst="rect">
            <a:avLst/>
          </a:prstGeom>
        </p:spPr>
      </p:pic>
    </p:spTree>
    <p:extLst>
      <p:ext uri="{BB962C8B-B14F-4D97-AF65-F5344CB8AC3E}">
        <p14:creationId xmlns:p14="http://schemas.microsoft.com/office/powerpoint/2010/main" val="2119556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smtClean="0"/>
              <a:t>Οι προσφυγεσ θελουν να μεινουν στην ελλαδα, θα </a:t>
            </a:r>
            <a:r>
              <a:rPr lang="el-GR" dirty="0" err="1" smtClean="0"/>
              <a:t>αλλο</a:t>
            </a:r>
            <a:r>
              <a:rPr lang="en-US" dirty="0" err="1" smtClean="0"/>
              <a:t>i</a:t>
            </a:r>
            <a:r>
              <a:rPr lang="el-GR" dirty="0" err="1" smtClean="0"/>
              <a:t>ωσουν</a:t>
            </a:r>
            <a:r>
              <a:rPr lang="el-GR" dirty="0" smtClean="0"/>
              <a:t> </a:t>
            </a:r>
            <a:r>
              <a:rPr lang="el-GR" dirty="0" smtClean="0"/>
              <a:t>τον πληθυσμο μασ</a:t>
            </a:r>
            <a:endParaRPr lang="el-GR" dirty="0"/>
          </a:p>
        </p:txBody>
      </p:sp>
      <p:sp>
        <p:nvSpPr>
          <p:cNvPr id="5" name="Θέση περιεχομένου 4"/>
          <p:cNvSpPr>
            <a:spLocks noGrp="1"/>
          </p:cNvSpPr>
          <p:nvPr>
            <p:ph idx="1"/>
          </p:nvPr>
        </p:nvSpPr>
        <p:spPr/>
        <p:txBody>
          <a:bodyPr>
            <a:normAutofit/>
          </a:bodyPr>
          <a:lstStyle/>
          <a:p>
            <a:r>
              <a:rPr lang="el-GR" sz="1600" dirty="0"/>
              <a:t>Α.Η πλειοψηφία των προσφύγων, Σύρων, Ιρανών, Αφγανών κλπ έχουν ως τελικό προορισμό την Γερμανία και τις </a:t>
            </a:r>
            <a:r>
              <a:rPr lang="el-GR" sz="1600" dirty="0" smtClean="0"/>
              <a:t>βορειοευρωπαικές χώρες.Ο  </a:t>
            </a:r>
            <a:r>
              <a:rPr lang="el-GR" sz="1600" dirty="0"/>
              <a:t>λόγος  προφανής: στους προσφυγικούς καταυλισμούς της Ιορδανίας, της Αιγύπτου</a:t>
            </a:r>
            <a:r>
              <a:rPr lang="el-GR" sz="1600" dirty="0" smtClean="0"/>
              <a:t>, του </a:t>
            </a:r>
            <a:r>
              <a:rPr lang="el-GR" sz="1600" dirty="0"/>
              <a:t>Λιβάνου και της </a:t>
            </a:r>
            <a:r>
              <a:rPr lang="el-GR" sz="1600" dirty="0" smtClean="0"/>
              <a:t>Τουρκίας, λαμβάνουν </a:t>
            </a:r>
            <a:r>
              <a:rPr lang="el-GR" sz="1600" dirty="0" err="1" smtClean="0"/>
              <a:t>κατ’άτομο</a:t>
            </a:r>
            <a:r>
              <a:rPr lang="el-GR" sz="1600" dirty="0" smtClean="0"/>
              <a:t> </a:t>
            </a:r>
            <a:r>
              <a:rPr lang="el-GR" sz="1600" dirty="0"/>
              <a:t>0,40 ευρώ την ημέρα από τον ΟΗΕ, για την </a:t>
            </a:r>
            <a:r>
              <a:rPr lang="el-GR" sz="1600" dirty="0" smtClean="0"/>
              <a:t>σίτιση </a:t>
            </a:r>
            <a:r>
              <a:rPr lang="el-GR" sz="1600" dirty="0"/>
              <a:t>τους</a:t>
            </a:r>
            <a:r>
              <a:rPr lang="el-GR" sz="1600" dirty="0" smtClean="0"/>
              <a:t>, που </a:t>
            </a:r>
            <a:r>
              <a:rPr lang="el-GR" sz="1600" dirty="0"/>
              <a:t>αναλογεί σε 12 ευρώ τον μήνα</a:t>
            </a:r>
            <a:r>
              <a:rPr lang="el-GR" sz="1600" dirty="0" smtClean="0"/>
              <a:t>. Το </a:t>
            </a:r>
            <a:r>
              <a:rPr lang="el-GR" sz="1600" dirty="0"/>
              <a:t>αντίστοιχο  μηνιαίο ποσό στην Γερμανία είναι 700,00 </a:t>
            </a:r>
            <a:r>
              <a:rPr lang="el-GR" sz="1600" dirty="0" err="1"/>
              <a:t>ευρω</a:t>
            </a:r>
            <a:r>
              <a:rPr lang="el-GR" sz="1600" dirty="0"/>
              <a:t>.</a:t>
            </a:r>
          </a:p>
          <a:p>
            <a:endParaRPr lang="el-GR" dirty="0"/>
          </a:p>
        </p:txBody>
      </p:sp>
      <p:pic>
        <p:nvPicPr>
          <p:cNvPr id="7" name="Εικόνα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3068960"/>
            <a:ext cx="5905500" cy="3324225"/>
          </a:xfrm>
          <a:prstGeom prst="rect">
            <a:avLst/>
          </a:prstGeom>
        </p:spPr>
      </p:pic>
    </p:spTree>
    <p:extLst>
      <p:ext uri="{BB962C8B-B14F-4D97-AF65-F5344CB8AC3E}">
        <p14:creationId xmlns:p14="http://schemas.microsoft.com/office/powerpoint/2010/main" val="593566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1412776"/>
            <a:ext cx="8686800" cy="4525963"/>
          </a:xfrm>
        </p:spPr>
        <p:txBody>
          <a:bodyPr>
            <a:normAutofit/>
          </a:bodyPr>
          <a:lstStyle/>
          <a:p>
            <a:r>
              <a:rPr lang="el-GR" sz="2000" dirty="0" smtClean="0"/>
              <a:t>Κάθε </a:t>
            </a:r>
            <a:r>
              <a:rPr lang="el-GR" sz="2000" dirty="0"/>
              <a:t>καλοκαίρι επισκέπτονται την χώρα μας , 15.000.000 </a:t>
            </a:r>
            <a:r>
              <a:rPr lang="el-GR" sz="2000" dirty="0" smtClean="0"/>
              <a:t>Ευρωπαίοι, Αυστραλιανοί, Ρώσοι Αμερικάνοι και τουρίστες από όλα τα έθνη του κόσμου. </a:t>
            </a:r>
            <a:r>
              <a:rPr lang="el-GR" sz="2000" dirty="0"/>
              <a:t>Πολλοί από αυτούς συνάπτουν σχέσεις με Έλληνες και Ελληνίδες, με χαρακτηριστικό παράδειγμα τα 12νησα και την Κρήτη όπου </a:t>
            </a:r>
            <a:r>
              <a:rPr lang="el-GR" sz="2000" dirty="0" smtClean="0"/>
              <a:t>ζουν </a:t>
            </a:r>
            <a:r>
              <a:rPr lang="el-GR" sz="2000" dirty="0"/>
              <a:t>μόνιμα χιλιάδες </a:t>
            </a:r>
            <a:r>
              <a:rPr lang="el-GR" sz="2000" dirty="0" smtClean="0"/>
              <a:t>,κυρίως Σκανδιναβοί , Άγγλοι, Γερμανοί, </a:t>
            </a:r>
            <a:r>
              <a:rPr lang="el-GR" sz="2000" dirty="0"/>
              <a:t>Ολλανδοί κλπ. Αυτοί δεν αλλοιώνουν τον πληθυσμό μας?</a:t>
            </a:r>
          </a:p>
          <a:p>
            <a:pPr marL="0" indent="0">
              <a:buNone/>
            </a:pPr>
            <a:endParaRPr lang="el-GR" dirty="0"/>
          </a:p>
          <a:p>
            <a:endParaRPr lang="el-GR" dirty="0"/>
          </a:p>
        </p:txBody>
      </p:sp>
      <p:sp>
        <p:nvSpPr>
          <p:cNvPr id="4" name="Τίτλος 3"/>
          <p:cNvSpPr txBox="1">
            <a:spLocks/>
          </p:cNvSpPr>
          <p:nvPr/>
        </p:nvSpPr>
        <p:spPr>
          <a:xfrm>
            <a:off x="457200" y="332656"/>
            <a:ext cx="8686800" cy="838200"/>
          </a:xfrm>
          <a:prstGeom prst="rect">
            <a:avLst/>
          </a:prstGeom>
        </p:spPr>
        <p:txBody>
          <a:bodyPr vert="horz" anchor="ctr">
            <a:normAutofit fontScale="82500" lnSpcReduction="20000"/>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l-GR" smtClean="0"/>
              <a:t>Οι προσφυγεσ θελουν να μεινουν στην ελλαδα, θα αλλοιωσουν τον πληθυσμο μασ</a:t>
            </a:r>
            <a:endParaRPr lang="el-GR" dirty="0"/>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3573016"/>
            <a:ext cx="5012035" cy="2806739"/>
          </a:xfrm>
          <a:prstGeom prst="rect">
            <a:avLst/>
          </a:prstGeom>
        </p:spPr>
      </p:pic>
    </p:spTree>
    <p:extLst>
      <p:ext uri="{BB962C8B-B14F-4D97-AF65-F5344CB8AC3E}">
        <p14:creationId xmlns:p14="http://schemas.microsoft.com/office/powerpoint/2010/main" val="1207438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6.ΚΑΙ ΓΙΑ ΤΟΥΣ ΕΛΛΗΝΕΣ ΤΙ ΚΑΝΑΤΕ?</a:t>
            </a:r>
          </a:p>
        </p:txBody>
      </p:sp>
      <p:sp>
        <p:nvSpPr>
          <p:cNvPr id="3" name="Θέση περιεχομένου 2"/>
          <p:cNvSpPr>
            <a:spLocks noGrp="1"/>
          </p:cNvSpPr>
          <p:nvPr>
            <p:ph idx="1"/>
          </p:nvPr>
        </p:nvSpPr>
        <p:spPr/>
        <p:txBody>
          <a:bodyPr>
            <a:normAutofit fontScale="92500" lnSpcReduction="20000"/>
          </a:bodyPr>
          <a:lstStyle/>
          <a:p>
            <a:r>
              <a:rPr lang="el-GR" sz="2600" dirty="0"/>
              <a:t>Πολλά. Αυτοί που τώρα τρέχουν και αγωνίζονται να προσφέρουν βοήθεια στους πρόσφυγες, είναι πάνω-κάτω το ίδιο μειοψηφικό, κοινωνικό κομμάτι που αγωνιζόντουσαν για 5 χρόνια σε διαδηλώσεις για την κατάργηση των μνημονίων, είναι εκείνοι που υφίσταται την βία του κράτους, τα χημικά στις διαδηλώσεις, τα δικαστήρια ,τις διώξεις. Εκείνοι &amp;εκείνες που τρέχουν για τους πρόσφυγες τώρα, είναι οι ίδιοι-ες που τρέχουν για την προστασία του περιβάλλοντος από καταστροφικές και αμφιλεγόμενες  επενδύσεις (ΧΥΤΑ Κερατέας, ΕΛΝΤΟΡΑΝΤΟ Χαλκιδικής-Σκουριές), για τα αδέσποτα ζώα , την στήριξη  και την σίτιση με όλους τους δυνατούς τρόπους , Ελλήνων και αλλοδαπών . Όποιος-α  ισχυρίζεται για « τους Έλληνες τι κάνατε» ,στην πλειοψηφία των περιπτώσεων συνήθως ο ίδιος-α δεν έχει κάνει τίποτα για τον οποιοδήποτε και το οτιδήποτε. </a:t>
            </a:r>
          </a:p>
          <a:p>
            <a:endParaRPr lang="el-GR" dirty="0"/>
          </a:p>
        </p:txBody>
      </p:sp>
    </p:spTree>
    <p:extLst>
      <p:ext uri="{BB962C8B-B14F-4D97-AF65-F5344CB8AC3E}">
        <p14:creationId xmlns:p14="http://schemas.microsoft.com/office/powerpoint/2010/main" val="752399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124744"/>
            <a:ext cx="2903424" cy="1872208"/>
          </a:xfrm>
        </p:spPr>
      </p:pic>
      <p:sp>
        <p:nvSpPr>
          <p:cNvPr id="4" name="Τίτλος 1"/>
          <p:cNvSpPr>
            <a:spLocks noGrp="1"/>
          </p:cNvSpPr>
          <p:nvPr>
            <p:ph type="title"/>
          </p:nvPr>
        </p:nvSpPr>
        <p:spPr>
          <a:xfrm>
            <a:off x="251520" y="19472"/>
            <a:ext cx="8686800" cy="838200"/>
          </a:xfrm>
        </p:spPr>
        <p:txBody>
          <a:bodyPr/>
          <a:lstStyle/>
          <a:p>
            <a:r>
              <a:rPr lang="el-GR" dirty="0"/>
              <a:t>6.ΚΑΙ ΓΙΑ ΤΟΥΣ ΕΛΛΗΝΕΣ ΤΙ ΚΑΝΑΤΕ?</a:t>
            </a:r>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3713" y="2398459"/>
            <a:ext cx="4536504" cy="2974757"/>
          </a:xfrm>
          <a:prstGeom prst="rect">
            <a:avLst/>
          </a:prstGeom>
        </p:spPr>
      </p:pic>
      <p:sp>
        <p:nvSpPr>
          <p:cNvPr id="8" name="TextBox 7"/>
          <p:cNvSpPr txBox="1"/>
          <p:nvPr/>
        </p:nvSpPr>
        <p:spPr>
          <a:xfrm>
            <a:off x="251520" y="3068960"/>
            <a:ext cx="2952328" cy="830997"/>
          </a:xfrm>
          <a:prstGeom prst="rect">
            <a:avLst/>
          </a:prstGeom>
          <a:noFill/>
        </p:spPr>
        <p:txBody>
          <a:bodyPr wrap="square" rtlCol="0">
            <a:spAutoFit/>
          </a:bodyPr>
          <a:lstStyle/>
          <a:p>
            <a:r>
              <a:rPr lang="el-GR" sz="1600" dirty="0" smtClean="0"/>
              <a:t>Κερατέα, αγώνες των κατοίκων ενάντια στην δημιουργία  ΧΥΤΑ, 2011</a:t>
            </a:r>
            <a:endParaRPr lang="el-GR" sz="1600" dirty="0"/>
          </a:p>
        </p:txBody>
      </p:sp>
      <p:sp>
        <p:nvSpPr>
          <p:cNvPr id="9" name="TextBox 8"/>
          <p:cNvSpPr txBox="1"/>
          <p:nvPr/>
        </p:nvSpPr>
        <p:spPr>
          <a:xfrm>
            <a:off x="3923928" y="5373216"/>
            <a:ext cx="4392488" cy="369332"/>
          </a:xfrm>
          <a:prstGeom prst="rect">
            <a:avLst/>
          </a:prstGeom>
          <a:noFill/>
        </p:spPr>
        <p:txBody>
          <a:bodyPr wrap="square" rtlCol="0">
            <a:spAutoFit/>
          </a:bodyPr>
          <a:lstStyle/>
          <a:p>
            <a:r>
              <a:rPr lang="el-GR" dirty="0" smtClean="0"/>
              <a:t>Αγώνες ενάντια στα μνημόνια, 2010-2012</a:t>
            </a:r>
            <a:endParaRPr lang="el-GR" dirty="0"/>
          </a:p>
        </p:txBody>
      </p:sp>
    </p:spTree>
    <p:extLst>
      <p:ext uri="{BB962C8B-B14F-4D97-AF65-F5344CB8AC3E}">
        <p14:creationId xmlns:p14="http://schemas.microsoft.com/office/powerpoint/2010/main" val="1387200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6.ΚΑΙ ΓΙΑ ΤΟΥΣ ΕΛΛΗΝΕΣ ΤΙ ΚΑΝΑΤΕ?</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484784"/>
            <a:ext cx="3654406" cy="2088232"/>
          </a:xfrm>
        </p:spPr>
      </p:pic>
      <p:sp>
        <p:nvSpPr>
          <p:cNvPr id="5" name="TextBox 4"/>
          <p:cNvSpPr txBox="1"/>
          <p:nvPr/>
        </p:nvSpPr>
        <p:spPr>
          <a:xfrm>
            <a:off x="611559" y="4712370"/>
            <a:ext cx="7350231" cy="954107"/>
          </a:xfrm>
          <a:prstGeom prst="rect">
            <a:avLst/>
          </a:prstGeom>
          <a:noFill/>
        </p:spPr>
        <p:txBody>
          <a:bodyPr wrap="square" rtlCol="0">
            <a:spAutoFit/>
          </a:bodyPr>
          <a:lstStyle/>
          <a:p>
            <a:r>
              <a:rPr lang="el-GR" sz="2800" dirty="0" smtClean="0"/>
              <a:t>Αγώνες των κατοίκων ενάντια στην εξόρυξη χρυσού στις Σκουριές Χαλκιδικής, 2012-2016</a:t>
            </a:r>
            <a:endParaRPr lang="el-GR" sz="2800" dirty="0"/>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1484784"/>
            <a:ext cx="3918012" cy="2612008"/>
          </a:xfrm>
          <a:prstGeom prst="rect">
            <a:avLst/>
          </a:prstGeom>
        </p:spPr>
      </p:pic>
    </p:spTree>
    <p:extLst>
      <p:ext uri="{BB962C8B-B14F-4D97-AF65-F5344CB8AC3E}">
        <p14:creationId xmlns:p14="http://schemas.microsoft.com/office/powerpoint/2010/main" val="319450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smtClean="0"/>
              <a:t> </a:t>
            </a:r>
            <a:endParaRPr lang="el-GR" dirty="0"/>
          </a:p>
        </p:txBody>
      </p:sp>
      <p:sp>
        <p:nvSpPr>
          <p:cNvPr id="4" name="Τίτλος 1"/>
          <p:cNvSpPr>
            <a:spLocks noGrp="1"/>
          </p:cNvSpPr>
          <p:nvPr>
            <p:ph type="title"/>
          </p:nvPr>
        </p:nvSpPr>
        <p:spPr/>
        <p:txBody>
          <a:bodyPr/>
          <a:lstStyle/>
          <a:p>
            <a:r>
              <a:rPr lang="el-GR" dirty="0"/>
              <a:t>6.ΚΑΙ ΓΙΑ ΤΟΥΣ ΕΛΛΗΝΕΣ ΤΙ ΚΑΝΑΤΕ?</a:t>
            </a: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27686"/>
            <a:ext cx="4464496" cy="2232248"/>
          </a:xfrm>
          <a:prstGeom prst="rect">
            <a:avLst/>
          </a:prstGeo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1427686"/>
            <a:ext cx="3234684" cy="3234684"/>
          </a:xfrm>
          <a:prstGeom prst="rect">
            <a:avLst/>
          </a:prstGeom>
        </p:spPr>
      </p:pic>
      <p:sp>
        <p:nvSpPr>
          <p:cNvPr id="7" name="TextBox 6"/>
          <p:cNvSpPr txBox="1"/>
          <p:nvPr/>
        </p:nvSpPr>
        <p:spPr>
          <a:xfrm>
            <a:off x="195309" y="3763479"/>
            <a:ext cx="4464496" cy="646331"/>
          </a:xfrm>
          <a:prstGeom prst="rect">
            <a:avLst/>
          </a:prstGeom>
          <a:noFill/>
        </p:spPr>
        <p:txBody>
          <a:bodyPr wrap="square" rtlCol="0">
            <a:spAutoFit/>
          </a:bodyPr>
          <a:lstStyle/>
          <a:p>
            <a:r>
              <a:rPr lang="el-GR" dirty="0" smtClean="0"/>
              <a:t>Δράσεις και παρεμβάσεις φιλοζωικών οργανώσεων και μεμονωμένων ατόμων</a:t>
            </a:r>
            <a:endParaRPr lang="el-GR" dirty="0"/>
          </a:p>
        </p:txBody>
      </p:sp>
    </p:spTree>
    <p:extLst>
      <p:ext uri="{BB962C8B-B14F-4D97-AF65-F5344CB8AC3E}">
        <p14:creationId xmlns:p14="http://schemas.microsoft.com/office/powerpoint/2010/main" val="14269590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ιαστημικό">
  <a:themeElements>
    <a:clrScheme name="Διαστημικό">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Διαστημικό">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Διαστημικό">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391</TotalTime>
  <Words>1413</Words>
  <Application>Microsoft Office PowerPoint</Application>
  <PresentationFormat>Προβολή στην οθόνη (4:3)</PresentationFormat>
  <Paragraphs>71</Paragraphs>
  <Slides>26</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26</vt:i4>
      </vt:variant>
    </vt:vector>
  </HeadingPairs>
  <TitlesOfParts>
    <vt:vector size="27" baseType="lpstr">
      <vt:lpstr>Διαστημικό</vt:lpstr>
      <vt:lpstr>10 EΡΩΤΑΠΑΝΤΗΣΕΙΣ ΣΕ ΞΕΝΟΦΟΒΙΚΟ ΚΑΙ ΡΑΤΣΙΣΤΙΚΟ  ΛΟΓΟ</vt:lpstr>
      <vt:lpstr>1.ΔΕΝ ΧΩΡΑΜΕ </vt:lpstr>
      <vt:lpstr>ΔΕΝ ΧΩΡΑΜΕ- ΟΙ ΠΡΟΣΦΥΓΕΣ ΣΕ ΑΡΙΘΜΟΥΣ</vt:lpstr>
      <vt:lpstr>ΑΥΤΟΙ ΔΕΝ ΧΩΡΑΝΕ</vt:lpstr>
      <vt:lpstr>Αυτοι δεν χωρουσαν…</vt:lpstr>
      <vt:lpstr>Αυτοι δεν χωρανε σπιτι   τουσ…</vt:lpstr>
      <vt:lpstr>Αυτοι δεν χωρανε σπιτι   τουσ… </vt:lpstr>
      <vt:lpstr>ΑΥΤΟΙ ΕΠΑΨΑΝ ΝΑ ΧΩΡΑΝΕ…</vt:lpstr>
      <vt:lpstr>2.ΝΑ ΕΜΕΝΑΝ ΝΑ ΠΟΛΕΜΗΣΟΥΝ </vt:lpstr>
      <vt:lpstr>2.ΝΑ ΕΜΕΝΑΝ ΝΑ ΠΟΛΕΜΗΣΟΥΝ </vt:lpstr>
      <vt:lpstr>2.ΝΑ ΕΜΕΝΑΝ ΝΑ ΠΟΛΕΜΗΣΟΥΝ </vt:lpstr>
      <vt:lpstr>3.ΟΠΟΙΟΣ ΘΕΛΕΙ ΠΡΟΣΦΥΓΕΣ ΝΑ ΤΟΥΣ ΠΑΡΕΙ ΣΠΙΤΙ ΤΟΥ.  </vt:lpstr>
      <vt:lpstr>3.ΟΠΟΙΟΣ ΘΕΛΕΙ ΠΡΟΣΦΥΓΕΣ ΝΑ ΤΟΥΣ ΠΑΡΕΙ ΣΠΙΤΙ ΤΟΥ. </vt:lpstr>
      <vt:lpstr>3.ΟΠΟΙΟΣ ΘΕΛΕΙ ΠΡΟΣΦΥΓΕΣ ΝΑ ΤΟΥΣ ΠΑΡΕΙ ΣΠΙΤΙ ΤΟΥ.  </vt:lpstr>
      <vt:lpstr>4.ΕΙΝΑΙ ΛΑΘΡΟΜΕΤΑΝΑΣΤΕΣ, ΟΙ ΕΛΛΗΝΕΣ ΔΕΝ  ΠΗΓΑΙΝΑΝ ΠΑΡΑΝΟΜΑ ΣΤΗΝ ΓΕΡΜΑΝΙΑ ΚΑΙ ΤΗΝ ΑΜΕΡΙΚΗ. </vt:lpstr>
      <vt:lpstr>4.ΕΙΝΑΙ ΛΑΘΡΟΜΕΤΑΝΑΣΤΕΣ, ΟΙ ΕΛΛΗΝΕΣ ΔΕΝ ΠΗΓΑΙΝΑΝ ΠΑΡΑΝΟΜΑ ΣΤΗΝ ΓΕΡΜΑΝΙΑ ΚΑΙ ΤΗΝ ΑΜΕΡΙΚΗ. </vt:lpstr>
      <vt:lpstr>Παρουσίαση του PowerPoint</vt:lpstr>
      <vt:lpstr>Παρουσίαση του PowerPoint</vt:lpstr>
      <vt:lpstr>Παρουσίαση του PowerPoint</vt:lpstr>
      <vt:lpstr>Παρουσίαση του PowerPoint</vt:lpstr>
      <vt:lpstr>Οι προσφυγεσ θελουν να μεινουν στην ελλαδα, θα αλλοiωσουν τον πληθυσμο μασ</vt:lpstr>
      <vt:lpstr>Παρουσίαση του PowerPoint</vt:lpstr>
      <vt:lpstr>6.ΚΑΙ ΓΙΑ ΤΟΥΣ ΕΛΛΗΝΕΣ ΤΙ ΚΑΝΑΤΕ?</vt:lpstr>
      <vt:lpstr>6.ΚΑΙ ΓΙΑ ΤΟΥΣ ΕΛΛΗΝΕΣ ΤΙ ΚΑΝΑΤΕ?</vt:lpstr>
      <vt:lpstr>6.ΚΑΙ ΓΙΑ ΤΟΥΣ ΕΛΛΗΝΕΣ ΤΙ ΚΑΝΑΤΕ?</vt:lpstr>
      <vt:lpstr>6.ΚΑΙ ΓΙΑ ΤΟΥΣ ΕΛΛΗΝΕΣ ΤΙ ΚΑΝΑΤΕ?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EΡΩΤΑΠΑΝΤΗΣΕΙΣ ΣΕ ΞΕΝΟΦΟΒΙΚΟ ΚΑΙ ΡΑΤΣΙΣΤΙΚ ΛΟΓΟ</dc:title>
  <dc:creator>UserX</dc:creator>
  <cp:lastModifiedBy>UserX</cp:lastModifiedBy>
  <cp:revision>26</cp:revision>
  <dcterms:created xsi:type="dcterms:W3CDTF">2016-04-06T12:53:41Z</dcterms:created>
  <dcterms:modified xsi:type="dcterms:W3CDTF">2016-05-10T14:24:44Z</dcterms:modified>
</cp:coreProperties>
</file>